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1"/>
  </p:notesMasterIdLst>
  <p:sldIdLst>
    <p:sldId id="266" r:id="rId2"/>
    <p:sldId id="274" r:id="rId3"/>
    <p:sldId id="275" r:id="rId4"/>
    <p:sldId id="276" r:id="rId5"/>
    <p:sldId id="277" r:id="rId6"/>
    <p:sldId id="278" r:id="rId7"/>
    <p:sldId id="284" r:id="rId8"/>
    <p:sldId id="280" r:id="rId9"/>
    <p:sldId id="281" r:id="rId10"/>
    <p:sldId id="282" r:id="rId11"/>
    <p:sldId id="283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85" r:id="rId20"/>
    <p:sldId id="293" r:id="rId21"/>
    <p:sldId id="299" r:id="rId22"/>
    <p:sldId id="294" r:id="rId23"/>
    <p:sldId id="295" r:id="rId24"/>
    <p:sldId id="296" r:id="rId25"/>
    <p:sldId id="297" r:id="rId26"/>
    <p:sldId id="298" r:id="rId27"/>
    <p:sldId id="300" r:id="rId28"/>
    <p:sldId id="301" r:id="rId29"/>
    <p:sldId id="302" r:id="rId30"/>
  </p:sldIdLst>
  <p:sldSz cx="12192000" cy="6858000"/>
  <p:notesSz cx="6858000" cy="9144000"/>
  <p:embeddedFontLst>
    <p:embeddedFont>
      <p:font typeface="Arial Narrow" panose="020B0606020202030204" pitchFamily="34" charset="0"/>
      <p:regular r:id="rId32"/>
      <p:bold r:id="rId33"/>
      <p:italic r:id="rId34"/>
      <p:boldItalic r:id="rId35"/>
    </p:embeddedFont>
    <p:embeddedFont>
      <p:font typeface="Montserrat Medium" panose="00000600000000000000" pitchFamily="2" charset="0"/>
      <p:regular r:id="rId36"/>
      <p:italic r:id="rId37"/>
    </p:embeddedFont>
    <p:embeddedFont>
      <p:font typeface="Montserrat SemiBold" panose="00000700000000000000" pitchFamily="2" charset="0"/>
      <p:bold r:id="rId38"/>
      <p:boldItalic r:id="rId39"/>
    </p:embeddedFont>
    <p:embeddedFont>
      <p:font typeface="Montserrat" panose="00000500000000000000" pitchFamily="2" charset="0"/>
      <p:regular r:id="rId40"/>
      <p:bold r:id="rId41"/>
      <p:italic r:id="rId42"/>
      <p:bold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152E"/>
    <a:srgbClr val="245C4F"/>
    <a:srgbClr val="A42145"/>
    <a:srgbClr val="BC945A"/>
    <a:srgbClr val="404040"/>
    <a:srgbClr val="691B31"/>
    <a:srgbClr val="DEC9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4545" autoAdjust="0"/>
    <p:restoredTop sz="86395"/>
  </p:normalViewPr>
  <p:slideViewPr>
    <p:cSldViewPr snapToGrid="0" snapToObjects="1">
      <p:cViewPr varScale="1">
        <p:scale>
          <a:sx n="58" d="100"/>
          <a:sy n="58" d="100"/>
        </p:scale>
        <p:origin x="744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80" y="1029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localhost\\Users\lourdesangulo\Documents\CONAVIM%202020\Contingencia%20sanitaria\Datos%20mujeres%20atendidas%20CJM\para%20procesar\Mujeres%20atendidas%202019_202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none" spc="100" normalizeH="0" baseline="0">
                <a:solidFill>
                  <a:schemeClr val="lt1"/>
                </a:solidFill>
                <a:latin typeface="Arial Narrow" panose="020B0604020202020204" pitchFamily="34" charset="0"/>
                <a:ea typeface="+mn-ea"/>
                <a:cs typeface="+mn-cs"/>
              </a:defRPr>
            </a:pPr>
            <a:r>
              <a:rPr lang="es-MX" sz="1800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4020202020204" pitchFamily="34" charset="0"/>
              </a:rPr>
              <a:t>Mujeres atendidas en 48 CJM en </a:t>
            </a:r>
            <a:r>
              <a:rPr lang="es-MX" sz="1800" cap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4020202020204" pitchFamily="34" charset="0"/>
              </a:rPr>
              <a:t>28 </a:t>
            </a:r>
            <a:r>
              <a:rPr lang="es-MX" sz="1800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4020202020204" pitchFamily="34" charset="0"/>
              </a:rPr>
              <a:t>entidades 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0"/>
    </c:view3D>
    <c:floor>
      <c:thickness val="0"/>
      <c:spPr>
        <a:solidFill>
          <a:schemeClr val="accent3">
            <a:lumMod val="40000"/>
            <a:lumOff val="60000"/>
            <a:alpha val="30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9025351172556064E-2"/>
          <c:y val="0.17603373575824222"/>
          <c:w val="0.86486351706036801"/>
          <c:h val="0.76113112595863497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29000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72-405B-9321-EA2397AE45BF}"/>
              </c:ext>
            </c:extLst>
          </c:dPt>
          <c:dLbls>
            <c:dLbl>
              <c:idx val="0"/>
              <c:layout>
                <c:manualLayout>
                  <c:x val="0"/>
                  <c:y val="0.199074074074073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E72-405B-9321-EA2397AE45B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0.231481481481482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E72-405B-9321-EA2397AE45BF}"/>
                </c:ext>
                <c:ext xmlns:c15="http://schemas.microsoft.com/office/drawing/2012/chart" uri="{CE6537A1-D6FC-4f65-9D91-7224C49458BB}"/>
              </c:extLst>
            </c:dLbl>
            <c:spPr>
              <a:solidFill>
                <a:srgbClr val="C0504D">
                  <a:alpha val="7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'resultados general'!$U$6:$V$6</c:f>
              <c:strCache>
                <c:ptCount val="2"/>
                <c:pt idx="0">
                  <c:v>1er. Trimestre 2019</c:v>
                </c:pt>
                <c:pt idx="1">
                  <c:v>1er. Trimestre 2020</c:v>
                </c:pt>
              </c:strCache>
            </c:strRef>
          </c:cat>
          <c:val>
            <c:numRef>
              <c:f>'resultados general'!$U$7:$V$7</c:f>
              <c:numCache>
                <c:formatCode>General</c:formatCode>
                <c:ptCount val="2"/>
                <c:pt idx="0">
                  <c:v>45450</c:v>
                </c:pt>
                <c:pt idx="1">
                  <c:v>46783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E72-405B-9321-EA2397AE45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4"/>
        <c:gapDepth val="0"/>
        <c:shape val="box"/>
        <c:axId val="249658480"/>
        <c:axId val="249659040"/>
        <c:axId val="0"/>
      </c:bar3DChart>
      <c:catAx>
        <c:axId val="249658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4020202020204" pitchFamily="34" charset="0"/>
                <a:ea typeface="+mn-ea"/>
                <a:cs typeface="+mn-cs"/>
              </a:defRPr>
            </a:pPr>
            <a:endParaRPr lang="es-MX"/>
          </a:p>
        </c:txPr>
        <c:crossAx val="249659040"/>
        <c:crosses val="autoZero"/>
        <c:auto val="1"/>
        <c:lblAlgn val="ctr"/>
        <c:lblOffset val="100"/>
        <c:noMultiLvlLbl val="0"/>
      </c:catAx>
      <c:valAx>
        <c:axId val="249659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9658480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>
        <a:lumMod val="95000"/>
      </a:schemeClr>
    </a:solidFill>
    <a:ln w="9525" cap="flat" cmpd="sng" algn="ctr">
      <a:solidFill>
        <a:schemeClr val="tx1">
          <a:lumMod val="50000"/>
          <a:lumOff val="50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120805147045241E-3"/>
          <c:y val="0.15079603744310452"/>
          <c:w val="0.60656160589026009"/>
          <c:h val="0.8790265233127077"/>
        </c:manualLayout>
      </c:layout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solidFill>
              <a:srgbClr val="245C4F"/>
            </a:solidFill>
          </c:spPr>
          <c:dPt>
            <c:idx val="0"/>
            <c:bubble3D val="0"/>
            <c:spPr>
              <a:solidFill>
                <a:srgbClr val="DEC9A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13-43C4-A1F8-9C11659C71E1}"/>
              </c:ext>
            </c:extLst>
          </c:dPt>
          <c:dPt>
            <c:idx val="1"/>
            <c:bubble3D val="0"/>
            <c:spPr>
              <a:solidFill>
                <a:srgbClr val="245C4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13-43C4-A1F8-9C11659C71E1}"/>
              </c:ext>
            </c:extLst>
          </c:dPt>
          <c:dPt>
            <c:idx val="2"/>
            <c:bubble3D val="0"/>
            <c:spPr>
              <a:solidFill>
                <a:srgbClr val="245C4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F13-43C4-A1F8-9C11659C71E1}"/>
              </c:ext>
            </c:extLst>
          </c:dPt>
          <c:dPt>
            <c:idx val="3"/>
            <c:bubble3D val="0"/>
            <c:spPr>
              <a:solidFill>
                <a:srgbClr val="245C4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F13-43C4-A1F8-9C11659C71E1}"/>
              </c:ext>
            </c:extLst>
          </c:dPt>
          <c:cat>
            <c:strRef>
              <c:f>Hoja1!$A$2:$A$5</c:f>
              <c:strCache>
                <c:ptCount val="2"/>
                <c:pt idx="0">
                  <c:v>Procedentes</c:v>
                </c:pt>
                <c:pt idx="1">
                  <c:v>Improcedentes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23</c:v>
                </c:pt>
                <c:pt idx="1">
                  <c:v>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F13-43C4-A1F8-9C11659C71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A1344F-F889-424E-81C4-9439C491E12B}" type="doc">
      <dgm:prSet loTypeId="urn:microsoft.com/office/officeart/2008/layout/VerticalCurvedLis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72E1146-B4B2-4BA3-8CB3-D165ACE3988D}">
      <dgm:prSet phldrT="[Texto]"/>
      <dgm:spPr>
        <a:solidFill>
          <a:schemeClr val="bg1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MX" dirty="0" smtClean="0">
              <a:solidFill>
                <a:schemeClr val="tx1"/>
              </a:solidFill>
              <a:latin typeface="Montserrat" panose="00000500000000000000" pitchFamily="2" charset="0"/>
            </a:rPr>
            <a:t>Psicol</a:t>
          </a:r>
          <a:r>
            <a:rPr lang="es-ES" dirty="0" err="1" smtClean="0">
              <a:solidFill>
                <a:schemeClr val="tx1"/>
              </a:solidFill>
              <a:latin typeface="Montserrat" panose="00000500000000000000" pitchFamily="2" charset="0"/>
            </a:rPr>
            <a:t>ógica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F36B09D5-EDE7-4AB5-9441-FF5F9EFA380D}" type="parTrans" cxnId="{232D337E-A72A-4881-B075-0A68DE4FE4B2}">
      <dgm:prSet/>
      <dgm:spPr/>
      <dgm:t>
        <a:bodyPr/>
        <a:lstStyle/>
        <a:p>
          <a:endParaRPr lang="es-MX"/>
        </a:p>
      </dgm:t>
    </dgm:pt>
    <dgm:pt modelId="{162E66E8-267F-42E2-B4A3-8992E9072B4B}" type="sibTrans" cxnId="{232D337E-A72A-4881-B075-0A68DE4FE4B2}">
      <dgm:prSet/>
      <dgm:spPr/>
      <dgm:t>
        <a:bodyPr/>
        <a:lstStyle/>
        <a:p>
          <a:endParaRPr lang="es-MX"/>
        </a:p>
      </dgm:t>
    </dgm:pt>
    <dgm:pt modelId="{FC513B2F-6E3A-4CBA-A300-F4B3C43EDBC0}">
      <dgm:prSet phldrT="[Texto]"/>
      <dgm:spPr>
        <a:solidFill>
          <a:schemeClr val="bg1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ES_tradnl" dirty="0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F</a:t>
          </a:r>
          <a:r>
            <a:rPr lang="es-ES" dirty="0" err="1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ísica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51C7CD41-477A-4BDB-8595-E9E048D6998E}" type="parTrans" cxnId="{DA7BDB38-D119-451C-9B38-3DE55D691070}">
      <dgm:prSet/>
      <dgm:spPr/>
      <dgm:t>
        <a:bodyPr/>
        <a:lstStyle/>
        <a:p>
          <a:endParaRPr lang="es-MX"/>
        </a:p>
      </dgm:t>
    </dgm:pt>
    <dgm:pt modelId="{72D97CB2-676D-4B45-BE29-920077A43B6F}" type="sibTrans" cxnId="{DA7BDB38-D119-451C-9B38-3DE55D691070}">
      <dgm:prSet/>
      <dgm:spPr/>
      <dgm:t>
        <a:bodyPr/>
        <a:lstStyle/>
        <a:p>
          <a:endParaRPr lang="es-MX"/>
        </a:p>
      </dgm:t>
    </dgm:pt>
    <dgm:pt modelId="{BBC2B8FD-0335-4A01-A310-E780E3F99E95}">
      <dgm:prSet phldrT="[Texto]"/>
      <dgm:spPr>
        <a:solidFill>
          <a:schemeClr val="bg1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ES_tradnl" dirty="0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Patrimonial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FFB1B9BB-6B51-4079-A957-B7B00A93CC46}" type="parTrans" cxnId="{6DB3C70A-BABF-40C3-9484-3FD1DA49FA90}">
      <dgm:prSet/>
      <dgm:spPr/>
      <dgm:t>
        <a:bodyPr/>
        <a:lstStyle/>
        <a:p>
          <a:endParaRPr lang="es-MX"/>
        </a:p>
      </dgm:t>
    </dgm:pt>
    <dgm:pt modelId="{E45E65F7-90F7-4C22-A6E3-57C378E79267}" type="sibTrans" cxnId="{6DB3C70A-BABF-40C3-9484-3FD1DA49FA90}">
      <dgm:prSet/>
      <dgm:spPr/>
      <dgm:t>
        <a:bodyPr/>
        <a:lstStyle/>
        <a:p>
          <a:endParaRPr lang="es-MX"/>
        </a:p>
      </dgm:t>
    </dgm:pt>
    <dgm:pt modelId="{88EAB3A6-2870-4DB0-A1DA-6B2155ACFE01}">
      <dgm:prSet phldrT="[Texto]"/>
      <dgm:spPr>
        <a:solidFill>
          <a:schemeClr val="bg1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ES_tradnl" dirty="0" err="1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Econ</a:t>
          </a:r>
          <a:r>
            <a:rPr lang="es-ES" dirty="0" err="1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ómica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C38E0BB2-BD90-4D60-B502-B902C33E9E6F}" type="parTrans" cxnId="{7F80CFA8-6AC5-4BD4-9280-91900149D33A}">
      <dgm:prSet/>
      <dgm:spPr/>
      <dgm:t>
        <a:bodyPr/>
        <a:lstStyle/>
        <a:p>
          <a:endParaRPr lang="es-MX"/>
        </a:p>
      </dgm:t>
    </dgm:pt>
    <dgm:pt modelId="{C5E7ACF9-A1A4-4EF3-8B31-4AF3E67BC4E8}" type="sibTrans" cxnId="{7F80CFA8-6AC5-4BD4-9280-91900149D33A}">
      <dgm:prSet/>
      <dgm:spPr/>
      <dgm:t>
        <a:bodyPr/>
        <a:lstStyle/>
        <a:p>
          <a:endParaRPr lang="es-MX"/>
        </a:p>
      </dgm:t>
    </dgm:pt>
    <dgm:pt modelId="{02B31443-A866-4D70-94F5-A0801745C00B}">
      <dgm:prSet phldrT="[Texto]"/>
      <dgm:spPr>
        <a:solidFill>
          <a:schemeClr val="bg1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ES_tradnl" dirty="0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Sexual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83C10860-F480-4831-8622-E4F4D023922C}" type="parTrans" cxnId="{4844FA2E-AA55-4B85-91F7-FEE966FF7CA2}">
      <dgm:prSet/>
      <dgm:spPr/>
      <dgm:t>
        <a:bodyPr/>
        <a:lstStyle/>
        <a:p>
          <a:endParaRPr lang="es-MX"/>
        </a:p>
      </dgm:t>
    </dgm:pt>
    <dgm:pt modelId="{FE8026F6-69A0-4756-9458-5601618C8881}" type="sibTrans" cxnId="{4844FA2E-AA55-4B85-91F7-FEE966FF7CA2}">
      <dgm:prSet/>
      <dgm:spPr/>
      <dgm:t>
        <a:bodyPr/>
        <a:lstStyle/>
        <a:p>
          <a:endParaRPr lang="es-MX"/>
        </a:p>
      </dgm:t>
    </dgm:pt>
    <dgm:pt modelId="{65C12789-8B80-4E2E-A284-1FE41D65DE1B}" type="pres">
      <dgm:prSet presAssocID="{43A1344F-F889-424E-81C4-9439C491E12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MX"/>
        </a:p>
      </dgm:t>
    </dgm:pt>
    <dgm:pt modelId="{291A74C6-F826-4E29-97E9-EF1EB7A091A2}" type="pres">
      <dgm:prSet presAssocID="{43A1344F-F889-424E-81C4-9439C491E12B}" presName="Name1" presStyleCnt="0"/>
      <dgm:spPr/>
      <dgm:t>
        <a:bodyPr/>
        <a:lstStyle/>
        <a:p>
          <a:endParaRPr lang="es-MX"/>
        </a:p>
      </dgm:t>
    </dgm:pt>
    <dgm:pt modelId="{AA864765-019C-4795-9115-2FE4B2C740E4}" type="pres">
      <dgm:prSet presAssocID="{43A1344F-F889-424E-81C4-9439C491E12B}" presName="cycle" presStyleCnt="0"/>
      <dgm:spPr/>
      <dgm:t>
        <a:bodyPr/>
        <a:lstStyle/>
        <a:p>
          <a:endParaRPr lang="es-MX"/>
        </a:p>
      </dgm:t>
    </dgm:pt>
    <dgm:pt modelId="{86C5208F-3305-4546-8C6A-27EA3C382A31}" type="pres">
      <dgm:prSet presAssocID="{43A1344F-F889-424E-81C4-9439C491E12B}" presName="srcNode" presStyleLbl="node1" presStyleIdx="0" presStyleCnt="5"/>
      <dgm:spPr/>
      <dgm:t>
        <a:bodyPr/>
        <a:lstStyle/>
        <a:p>
          <a:endParaRPr lang="es-MX"/>
        </a:p>
      </dgm:t>
    </dgm:pt>
    <dgm:pt modelId="{ECC75BFB-8E95-4431-8AEC-3602EF09280A}" type="pres">
      <dgm:prSet presAssocID="{43A1344F-F889-424E-81C4-9439C491E12B}" presName="conn" presStyleLbl="parChTrans1D2" presStyleIdx="0" presStyleCnt="1" custLinFactNeighborX="497" custLinFactNeighborY="-1138"/>
      <dgm:spPr/>
      <dgm:t>
        <a:bodyPr/>
        <a:lstStyle/>
        <a:p>
          <a:endParaRPr lang="es-MX"/>
        </a:p>
      </dgm:t>
    </dgm:pt>
    <dgm:pt modelId="{1463320D-6FBB-4CAA-9EA5-3F2FE6245545}" type="pres">
      <dgm:prSet presAssocID="{43A1344F-F889-424E-81C4-9439C491E12B}" presName="extraNode" presStyleLbl="node1" presStyleIdx="0" presStyleCnt="5"/>
      <dgm:spPr/>
      <dgm:t>
        <a:bodyPr/>
        <a:lstStyle/>
        <a:p>
          <a:endParaRPr lang="es-MX"/>
        </a:p>
      </dgm:t>
    </dgm:pt>
    <dgm:pt modelId="{70088154-797D-47B6-923F-19A41AF0AD72}" type="pres">
      <dgm:prSet presAssocID="{43A1344F-F889-424E-81C4-9439C491E12B}" presName="dstNode" presStyleLbl="node1" presStyleIdx="0" presStyleCnt="5"/>
      <dgm:spPr/>
      <dgm:t>
        <a:bodyPr/>
        <a:lstStyle/>
        <a:p>
          <a:endParaRPr lang="es-MX"/>
        </a:p>
      </dgm:t>
    </dgm:pt>
    <dgm:pt modelId="{7F78C86E-2200-49A5-A2FE-8A0BBD84593B}" type="pres">
      <dgm:prSet presAssocID="{072E1146-B4B2-4BA3-8CB3-D165ACE3988D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9416F86-B31D-4554-A1A0-F18FC9183DF3}" type="pres">
      <dgm:prSet presAssocID="{072E1146-B4B2-4BA3-8CB3-D165ACE3988D}" presName="accent_1" presStyleCnt="0"/>
      <dgm:spPr/>
      <dgm:t>
        <a:bodyPr/>
        <a:lstStyle/>
        <a:p>
          <a:endParaRPr lang="es-MX"/>
        </a:p>
      </dgm:t>
    </dgm:pt>
    <dgm:pt modelId="{B2B66418-114C-496F-908A-0329BF9464F4}" type="pres">
      <dgm:prSet presAssocID="{072E1146-B4B2-4BA3-8CB3-D165ACE3988D}" presName="accentRepeatNode" presStyleLbl="solidFgAcc1" presStyleIdx="0" presStyleCnt="5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endParaRPr lang="es-MX"/>
        </a:p>
      </dgm:t>
    </dgm:pt>
    <dgm:pt modelId="{2FC023F3-0F48-4238-ACA3-8022D480D9ED}" type="pres">
      <dgm:prSet presAssocID="{FC513B2F-6E3A-4CBA-A300-F4B3C43EDBC0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B04D59D-CBE7-472F-AE24-2E7D72E3C621}" type="pres">
      <dgm:prSet presAssocID="{FC513B2F-6E3A-4CBA-A300-F4B3C43EDBC0}" presName="accent_2" presStyleCnt="0"/>
      <dgm:spPr/>
      <dgm:t>
        <a:bodyPr/>
        <a:lstStyle/>
        <a:p>
          <a:endParaRPr lang="es-MX"/>
        </a:p>
      </dgm:t>
    </dgm:pt>
    <dgm:pt modelId="{BD5F5E3B-AC19-42A8-9FF7-D3A2AEB9E83D}" type="pres">
      <dgm:prSet presAssocID="{FC513B2F-6E3A-4CBA-A300-F4B3C43EDBC0}" presName="accentRepeatNode" presStyleLbl="solidFgAcc1" presStyleIdx="1" presStyleCnt="5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endParaRPr lang="es-MX"/>
        </a:p>
      </dgm:t>
    </dgm:pt>
    <dgm:pt modelId="{26DD8BB5-4D38-47B9-A6B9-575DFA4F16E4}" type="pres">
      <dgm:prSet presAssocID="{BBC2B8FD-0335-4A01-A310-E780E3F99E9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52C2AE4-1D40-49E8-A472-314B7AD48C83}" type="pres">
      <dgm:prSet presAssocID="{BBC2B8FD-0335-4A01-A310-E780E3F99E95}" presName="accent_3" presStyleCnt="0"/>
      <dgm:spPr/>
      <dgm:t>
        <a:bodyPr/>
        <a:lstStyle/>
        <a:p>
          <a:endParaRPr lang="es-MX"/>
        </a:p>
      </dgm:t>
    </dgm:pt>
    <dgm:pt modelId="{097D0890-935B-4FD2-99B4-85ACC8B962FA}" type="pres">
      <dgm:prSet presAssocID="{BBC2B8FD-0335-4A01-A310-E780E3F99E95}" presName="accentRepeatNode" presStyleLbl="solidFgAcc1" presStyleIdx="2" presStyleCnt="5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endParaRPr lang="es-MX"/>
        </a:p>
      </dgm:t>
    </dgm:pt>
    <dgm:pt modelId="{0E9498C3-3D8F-4EFD-A3CA-966C732AD4DB}" type="pres">
      <dgm:prSet presAssocID="{88EAB3A6-2870-4DB0-A1DA-6B2155ACFE0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AA02B54-24E6-47AE-9076-DE94A1E1B387}" type="pres">
      <dgm:prSet presAssocID="{88EAB3A6-2870-4DB0-A1DA-6B2155ACFE01}" presName="accent_4" presStyleCnt="0"/>
      <dgm:spPr/>
      <dgm:t>
        <a:bodyPr/>
        <a:lstStyle/>
        <a:p>
          <a:endParaRPr lang="es-MX"/>
        </a:p>
      </dgm:t>
    </dgm:pt>
    <dgm:pt modelId="{8921FAD2-E739-4255-9F29-CB7D68CBAF13}" type="pres">
      <dgm:prSet presAssocID="{88EAB3A6-2870-4DB0-A1DA-6B2155ACFE01}" presName="accentRepeatNode" presStyleLbl="solidFgAcc1" presStyleIdx="3" presStyleCnt="5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endParaRPr lang="es-MX"/>
        </a:p>
      </dgm:t>
    </dgm:pt>
    <dgm:pt modelId="{797F367B-2965-4CAE-9E22-4D77AE1CB03C}" type="pres">
      <dgm:prSet presAssocID="{02B31443-A866-4D70-94F5-A0801745C00B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AE8059E-EEFD-4281-A39E-443A434270FB}" type="pres">
      <dgm:prSet presAssocID="{02B31443-A866-4D70-94F5-A0801745C00B}" presName="accent_5" presStyleCnt="0"/>
      <dgm:spPr/>
      <dgm:t>
        <a:bodyPr/>
        <a:lstStyle/>
        <a:p>
          <a:endParaRPr lang="es-MX"/>
        </a:p>
      </dgm:t>
    </dgm:pt>
    <dgm:pt modelId="{51654AD7-2BAA-4A74-98D9-F23D5262064E}" type="pres">
      <dgm:prSet presAssocID="{02B31443-A866-4D70-94F5-A0801745C00B}" presName="accentRepeatNode" presStyleLbl="solidFgAcc1" presStyleIdx="4" presStyleCnt="5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endParaRPr lang="es-MX"/>
        </a:p>
      </dgm:t>
    </dgm:pt>
  </dgm:ptLst>
  <dgm:cxnLst>
    <dgm:cxn modelId="{4844FA2E-AA55-4B85-91F7-FEE966FF7CA2}" srcId="{43A1344F-F889-424E-81C4-9439C491E12B}" destId="{02B31443-A866-4D70-94F5-A0801745C00B}" srcOrd="4" destOrd="0" parTransId="{83C10860-F480-4831-8622-E4F4D023922C}" sibTransId="{FE8026F6-69A0-4756-9458-5601618C8881}"/>
    <dgm:cxn modelId="{232D337E-A72A-4881-B075-0A68DE4FE4B2}" srcId="{43A1344F-F889-424E-81C4-9439C491E12B}" destId="{072E1146-B4B2-4BA3-8CB3-D165ACE3988D}" srcOrd="0" destOrd="0" parTransId="{F36B09D5-EDE7-4AB5-9441-FF5F9EFA380D}" sibTransId="{162E66E8-267F-42E2-B4A3-8992E9072B4B}"/>
    <dgm:cxn modelId="{DA7BDB38-D119-451C-9B38-3DE55D691070}" srcId="{43A1344F-F889-424E-81C4-9439C491E12B}" destId="{FC513B2F-6E3A-4CBA-A300-F4B3C43EDBC0}" srcOrd="1" destOrd="0" parTransId="{51C7CD41-477A-4BDB-8595-E9E048D6998E}" sibTransId="{72D97CB2-676D-4B45-BE29-920077A43B6F}"/>
    <dgm:cxn modelId="{36EA3908-EEFA-47B5-B372-4903808D5767}" type="presOf" srcId="{43A1344F-F889-424E-81C4-9439C491E12B}" destId="{65C12789-8B80-4E2E-A284-1FE41D65DE1B}" srcOrd="0" destOrd="0" presId="urn:microsoft.com/office/officeart/2008/layout/VerticalCurvedList"/>
    <dgm:cxn modelId="{2BA3843A-8751-426F-B9EB-1913C7F948EB}" type="presOf" srcId="{88EAB3A6-2870-4DB0-A1DA-6B2155ACFE01}" destId="{0E9498C3-3D8F-4EFD-A3CA-966C732AD4DB}" srcOrd="0" destOrd="0" presId="urn:microsoft.com/office/officeart/2008/layout/VerticalCurvedList"/>
    <dgm:cxn modelId="{A49B8CD9-AF7B-4E38-B465-A93EF43AB7A4}" type="presOf" srcId="{072E1146-B4B2-4BA3-8CB3-D165ACE3988D}" destId="{7F78C86E-2200-49A5-A2FE-8A0BBD84593B}" srcOrd="0" destOrd="0" presId="urn:microsoft.com/office/officeart/2008/layout/VerticalCurvedList"/>
    <dgm:cxn modelId="{354F0804-7770-4609-B573-EDE61169E657}" type="presOf" srcId="{BBC2B8FD-0335-4A01-A310-E780E3F99E95}" destId="{26DD8BB5-4D38-47B9-A6B9-575DFA4F16E4}" srcOrd="0" destOrd="0" presId="urn:microsoft.com/office/officeart/2008/layout/VerticalCurvedList"/>
    <dgm:cxn modelId="{89A9C7B4-966B-44CB-8D81-F464EA0EFBFA}" type="presOf" srcId="{02B31443-A866-4D70-94F5-A0801745C00B}" destId="{797F367B-2965-4CAE-9E22-4D77AE1CB03C}" srcOrd="0" destOrd="0" presId="urn:microsoft.com/office/officeart/2008/layout/VerticalCurvedList"/>
    <dgm:cxn modelId="{6DB3C70A-BABF-40C3-9484-3FD1DA49FA90}" srcId="{43A1344F-F889-424E-81C4-9439C491E12B}" destId="{BBC2B8FD-0335-4A01-A310-E780E3F99E95}" srcOrd="2" destOrd="0" parTransId="{FFB1B9BB-6B51-4079-A957-B7B00A93CC46}" sibTransId="{E45E65F7-90F7-4C22-A6E3-57C378E79267}"/>
    <dgm:cxn modelId="{7F80CFA8-6AC5-4BD4-9280-91900149D33A}" srcId="{43A1344F-F889-424E-81C4-9439C491E12B}" destId="{88EAB3A6-2870-4DB0-A1DA-6B2155ACFE01}" srcOrd="3" destOrd="0" parTransId="{C38E0BB2-BD90-4D60-B502-B902C33E9E6F}" sibTransId="{C5E7ACF9-A1A4-4EF3-8B31-4AF3E67BC4E8}"/>
    <dgm:cxn modelId="{AC827635-AE8C-43D2-98DB-C6721B30675F}" type="presOf" srcId="{162E66E8-267F-42E2-B4A3-8992E9072B4B}" destId="{ECC75BFB-8E95-4431-8AEC-3602EF09280A}" srcOrd="0" destOrd="0" presId="urn:microsoft.com/office/officeart/2008/layout/VerticalCurvedList"/>
    <dgm:cxn modelId="{7C2E4B9E-D9B4-4BEA-835B-FE2C945F6EA6}" type="presOf" srcId="{FC513B2F-6E3A-4CBA-A300-F4B3C43EDBC0}" destId="{2FC023F3-0F48-4238-ACA3-8022D480D9ED}" srcOrd="0" destOrd="0" presId="urn:microsoft.com/office/officeart/2008/layout/VerticalCurvedList"/>
    <dgm:cxn modelId="{B410C4E1-2882-4969-948D-B403994C9764}" type="presParOf" srcId="{65C12789-8B80-4E2E-A284-1FE41D65DE1B}" destId="{291A74C6-F826-4E29-97E9-EF1EB7A091A2}" srcOrd="0" destOrd="0" presId="urn:microsoft.com/office/officeart/2008/layout/VerticalCurvedList"/>
    <dgm:cxn modelId="{1FA4C68B-FA29-4CC7-BF0B-DA7D1B8B1EEC}" type="presParOf" srcId="{291A74C6-F826-4E29-97E9-EF1EB7A091A2}" destId="{AA864765-019C-4795-9115-2FE4B2C740E4}" srcOrd="0" destOrd="0" presId="urn:microsoft.com/office/officeart/2008/layout/VerticalCurvedList"/>
    <dgm:cxn modelId="{773DFD15-F828-4652-91D6-EF75ADDAF59B}" type="presParOf" srcId="{AA864765-019C-4795-9115-2FE4B2C740E4}" destId="{86C5208F-3305-4546-8C6A-27EA3C382A31}" srcOrd="0" destOrd="0" presId="urn:microsoft.com/office/officeart/2008/layout/VerticalCurvedList"/>
    <dgm:cxn modelId="{7C51B58E-15E9-4F70-B046-553AE81DAE1F}" type="presParOf" srcId="{AA864765-019C-4795-9115-2FE4B2C740E4}" destId="{ECC75BFB-8E95-4431-8AEC-3602EF09280A}" srcOrd="1" destOrd="0" presId="urn:microsoft.com/office/officeart/2008/layout/VerticalCurvedList"/>
    <dgm:cxn modelId="{E096F1A9-7CAE-47D9-8E20-2DFCD2342A21}" type="presParOf" srcId="{AA864765-019C-4795-9115-2FE4B2C740E4}" destId="{1463320D-6FBB-4CAA-9EA5-3F2FE6245545}" srcOrd="2" destOrd="0" presId="urn:microsoft.com/office/officeart/2008/layout/VerticalCurvedList"/>
    <dgm:cxn modelId="{D48C4D90-0CD7-45D6-94CB-578101313487}" type="presParOf" srcId="{AA864765-019C-4795-9115-2FE4B2C740E4}" destId="{70088154-797D-47B6-923F-19A41AF0AD72}" srcOrd="3" destOrd="0" presId="urn:microsoft.com/office/officeart/2008/layout/VerticalCurvedList"/>
    <dgm:cxn modelId="{74CBAC4F-F5B1-41B3-9635-B2542AF9F47D}" type="presParOf" srcId="{291A74C6-F826-4E29-97E9-EF1EB7A091A2}" destId="{7F78C86E-2200-49A5-A2FE-8A0BBD84593B}" srcOrd="1" destOrd="0" presId="urn:microsoft.com/office/officeart/2008/layout/VerticalCurvedList"/>
    <dgm:cxn modelId="{EEEB2F6C-7F01-4233-841D-FD70AA49FEF4}" type="presParOf" srcId="{291A74C6-F826-4E29-97E9-EF1EB7A091A2}" destId="{D9416F86-B31D-4554-A1A0-F18FC9183DF3}" srcOrd="2" destOrd="0" presId="urn:microsoft.com/office/officeart/2008/layout/VerticalCurvedList"/>
    <dgm:cxn modelId="{746A6C06-9665-4AF0-A8DE-04C58E126669}" type="presParOf" srcId="{D9416F86-B31D-4554-A1A0-F18FC9183DF3}" destId="{B2B66418-114C-496F-908A-0329BF9464F4}" srcOrd="0" destOrd="0" presId="urn:microsoft.com/office/officeart/2008/layout/VerticalCurvedList"/>
    <dgm:cxn modelId="{89F4FCC1-27FB-4B62-A136-F95C6D3AF85F}" type="presParOf" srcId="{291A74C6-F826-4E29-97E9-EF1EB7A091A2}" destId="{2FC023F3-0F48-4238-ACA3-8022D480D9ED}" srcOrd="3" destOrd="0" presId="urn:microsoft.com/office/officeart/2008/layout/VerticalCurvedList"/>
    <dgm:cxn modelId="{D914B788-69EB-4F0A-9E70-48B1D14900E0}" type="presParOf" srcId="{291A74C6-F826-4E29-97E9-EF1EB7A091A2}" destId="{3B04D59D-CBE7-472F-AE24-2E7D72E3C621}" srcOrd="4" destOrd="0" presId="urn:microsoft.com/office/officeart/2008/layout/VerticalCurvedList"/>
    <dgm:cxn modelId="{6D421568-A37D-4439-AA69-00C23825154C}" type="presParOf" srcId="{3B04D59D-CBE7-472F-AE24-2E7D72E3C621}" destId="{BD5F5E3B-AC19-42A8-9FF7-D3A2AEB9E83D}" srcOrd="0" destOrd="0" presId="urn:microsoft.com/office/officeart/2008/layout/VerticalCurvedList"/>
    <dgm:cxn modelId="{E535AD47-8922-4C73-B599-15DAFBCDB206}" type="presParOf" srcId="{291A74C6-F826-4E29-97E9-EF1EB7A091A2}" destId="{26DD8BB5-4D38-47B9-A6B9-575DFA4F16E4}" srcOrd="5" destOrd="0" presId="urn:microsoft.com/office/officeart/2008/layout/VerticalCurvedList"/>
    <dgm:cxn modelId="{48674C38-DFCB-4D97-A4CF-43B9F2D154B5}" type="presParOf" srcId="{291A74C6-F826-4E29-97E9-EF1EB7A091A2}" destId="{E52C2AE4-1D40-49E8-A472-314B7AD48C83}" srcOrd="6" destOrd="0" presId="urn:microsoft.com/office/officeart/2008/layout/VerticalCurvedList"/>
    <dgm:cxn modelId="{BCCF7FC7-F29B-4A87-8EC5-4B746627CD7B}" type="presParOf" srcId="{E52C2AE4-1D40-49E8-A472-314B7AD48C83}" destId="{097D0890-935B-4FD2-99B4-85ACC8B962FA}" srcOrd="0" destOrd="0" presId="urn:microsoft.com/office/officeart/2008/layout/VerticalCurvedList"/>
    <dgm:cxn modelId="{0034E44C-EF7E-4F4D-A308-6CE959A3A963}" type="presParOf" srcId="{291A74C6-F826-4E29-97E9-EF1EB7A091A2}" destId="{0E9498C3-3D8F-4EFD-A3CA-966C732AD4DB}" srcOrd="7" destOrd="0" presId="urn:microsoft.com/office/officeart/2008/layout/VerticalCurvedList"/>
    <dgm:cxn modelId="{92FBD9DC-C8F8-42E9-A44E-E11B7A430A58}" type="presParOf" srcId="{291A74C6-F826-4E29-97E9-EF1EB7A091A2}" destId="{9AA02B54-24E6-47AE-9076-DE94A1E1B387}" srcOrd="8" destOrd="0" presId="urn:microsoft.com/office/officeart/2008/layout/VerticalCurvedList"/>
    <dgm:cxn modelId="{C3B4CE26-AD31-4E04-A9CA-B5C1B046311D}" type="presParOf" srcId="{9AA02B54-24E6-47AE-9076-DE94A1E1B387}" destId="{8921FAD2-E739-4255-9F29-CB7D68CBAF13}" srcOrd="0" destOrd="0" presId="urn:microsoft.com/office/officeart/2008/layout/VerticalCurvedList"/>
    <dgm:cxn modelId="{B8D4F437-34F1-4AB8-A2F3-622AC67DF552}" type="presParOf" srcId="{291A74C6-F826-4E29-97E9-EF1EB7A091A2}" destId="{797F367B-2965-4CAE-9E22-4D77AE1CB03C}" srcOrd="9" destOrd="0" presId="urn:microsoft.com/office/officeart/2008/layout/VerticalCurvedList"/>
    <dgm:cxn modelId="{62AA7744-A74D-414C-B2E4-813A08134417}" type="presParOf" srcId="{291A74C6-F826-4E29-97E9-EF1EB7A091A2}" destId="{8AE8059E-EEFD-4281-A39E-443A434270FB}" srcOrd="10" destOrd="0" presId="urn:microsoft.com/office/officeart/2008/layout/VerticalCurvedList"/>
    <dgm:cxn modelId="{AD82F9C5-5EB7-4276-B77B-F67ACE392E2B}" type="presParOf" srcId="{8AE8059E-EEFD-4281-A39E-443A434270FB}" destId="{51654AD7-2BAA-4A74-98D9-F23D5262064E}" srcOrd="0" destOrd="0" presId="urn:microsoft.com/office/officeart/2008/layout/VerticalCurvedList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A1344F-F889-424E-81C4-9439C491E12B}" type="doc">
      <dgm:prSet loTypeId="urn:microsoft.com/office/officeart/2008/layout/VerticalCurvedLis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72E1146-B4B2-4BA3-8CB3-D165ACE3988D}">
      <dgm:prSet phldrT="[Texto]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MX" dirty="0" smtClean="0">
              <a:solidFill>
                <a:schemeClr val="tx1"/>
              </a:solidFill>
              <a:latin typeface="Montserrat" panose="00000500000000000000" pitchFamily="2" charset="0"/>
            </a:rPr>
            <a:t>Familiar 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F36B09D5-EDE7-4AB5-9441-FF5F9EFA380D}" type="parTrans" cxnId="{232D337E-A72A-4881-B075-0A68DE4FE4B2}">
      <dgm:prSet/>
      <dgm:spPr/>
      <dgm:t>
        <a:bodyPr/>
        <a:lstStyle/>
        <a:p>
          <a:endParaRPr lang="es-MX"/>
        </a:p>
      </dgm:t>
    </dgm:pt>
    <dgm:pt modelId="{162E66E8-267F-42E2-B4A3-8992E9072B4B}" type="sibTrans" cxnId="{232D337E-A72A-4881-B075-0A68DE4FE4B2}">
      <dgm:prSet/>
      <dgm:spPr/>
      <dgm:t>
        <a:bodyPr/>
        <a:lstStyle/>
        <a:p>
          <a:endParaRPr lang="es-MX"/>
        </a:p>
      </dgm:t>
    </dgm:pt>
    <dgm:pt modelId="{FC513B2F-6E3A-4CBA-A300-F4B3C43EDBC0}">
      <dgm:prSet phldrT="[Texto]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ES_tradnl" dirty="0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Laboral o docente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51C7CD41-477A-4BDB-8595-E9E048D6998E}" type="parTrans" cxnId="{DA7BDB38-D119-451C-9B38-3DE55D691070}">
      <dgm:prSet/>
      <dgm:spPr/>
      <dgm:t>
        <a:bodyPr/>
        <a:lstStyle/>
        <a:p>
          <a:endParaRPr lang="es-MX"/>
        </a:p>
      </dgm:t>
    </dgm:pt>
    <dgm:pt modelId="{72D97CB2-676D-4B45-BE29-920077A43B6F}" type="sibTrans" cxnId="{DA7BDB38-D119-451C-9B38-3DE55D691070}">
      <dgm:prSet/>
      <dgm:spPr/>
      <dgm:t>
        <a:bodyPr/>
        <a:lstStyle/>
        <a:p>
          <a:endParaRPr lang="es-MX"/>
        </a:p>
      </dgm:t>
    </dgm:pt>
    <dgm:pt modelId="{BBC2B8FD-0335-4A01-A310-E780E3F99E95}">
      <dgm:prSet phldrT="[Texto]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ES_tradnl" dirty="0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Comunitaria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FFB1B9BB-6B51-4079-A957-B7B00A93CC46}" type="parTrans" cxnId="{6DB3C70A-BABF-40C3-9484-3FD1DA49FA90}">
      <dgm:prSet/>
      <dgm:spPr/>
      <dgm:t>
        <a:bodyPr/>
        <a:lstStyle/>
        <a:p>
          <a:endParaRPr lang="es-MX"/>
        </a:p>
      </dgm:t>
    </dgm:pt>
    <dgm:pt modelId="{E45E65F7-90F7-4C22-A6E3-57C378E79267}" type="sibTrans" cxnId="{6DB3C70A-BABF-40C3-9484-3FD1DA49FA90}">
      <dgm:prSet/>
      <dgm:spPr/>
      <dgm:t>
        <a:bodyPr/>
        <a:lstStyle/>
        <a:p>
          <a:endParaRPr lang="es-MX"/>
        </a:p>
      </dgm:t>
    </dgm:pt>
    <dgm:pt modelId="{88EAB3A6-2870-4DB0-A1DA-6B2155ACFE01}">
      <dgm:prSet phldrT="[Texto]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ES_tradnl" dirty="0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Institucional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C38E0BB2-BD90-4D60-B502-B902C33E9E6F}" type="parTrans" cxnId="{7F80CFA8-6AC5-4BD4-9280-91900149D33A}">
      <dgm:prSet/>
      <dgm:spPr/>
      <dgm:t>
        <a:bodyPr/>
        <a:lstStyle/>
        <a:p>
          <a:endParaRPr lang="es-MX"/>
        </a:p>
      </dgm:t>
    </dgm:pt>
    <dgm:pt modelId="{C5E7ACF9-A1A4-4EF3-8B31-4AF3E67BC4E8}" type="sibTrans" cxnId="{7F80CFA8-6AC5-4BD4-9280-91900149D33A}">
      <dgm:prSet/>
      <dgm:spPr/>
      <dgm:t>
        <a:bodyPr/>
        <a:lstStyle/>
        <a:p>
          <a:endParaRPr lang="es-MX"/>
        </a:p>
      </dgm:t>
    </dgm:pt>
    <dgm:pt modelId="{02B31443-A866-4D70-94F5-A0801745C00B}">
      <dgm:prSet phldrT="[Texto]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ES_tradnl" dirty="0" err="1" smtClean="0">
              <a:solidFill>
                <a:schemeClr val="tx1"/>
              </a:solidFill>
              <a:latin typeface="Montserrat" panose="00000500000000000000" pitchFamily="2" charset="0"/>
              <a:cs typeface="Arial" panose="020B0604020202020204" pitchFamily="34" charset="0"/>
            </a:rPr>
            <a:t>Feminicida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83C10860-F480-4831-8622-E4F4D023922C}" type="parTrans" cxnId="{4844FA2E-AA55-4B85-91F7-FEE966FF7CA2}">
      <dgm:prSet/>
      <dgm:spPr/>
      <dgm:t>
        <a:bodyPr/>
        <a:lstStyle/>
        <a:p>
          <a:endParaRPr lang="es-MX"/>
        </a:p>
      </dgm:t>
    </dgm:pt>
    <dgm:pt modelId="{FE8026F6-69A0-4756-9458-5601618C8881}" type="sibTrans" cxnId="{4844FA2E-AA55-4B85-91F7-FEE966FF7CA2}">
      <dgm:prSet/>
      <dgm:spPr/>
      <dgm:t>
        <a:bodyPr/>
        <a:lstStyle/>
        <a:p>
          <a:endParaRPr lang="es-MX"/>
        </a:p>
      </dgm:t>
    </dgm:pt>
    <dgm:pt modelId="{2BFBEB73-78DB-48A4-8D23-33F1EF89648A}">
      <dgm:prSet phldrT="[Texto]"/>
      <dgm:spPr>
        <a:solidFill>
          <a:srgbClr val="BC945A"/>
        </a:solidFill>
        <a:ln w="38100">
          <a:solidFill>
            <a:srgbClr val="DEC9A2"/>
          </a:solidFill>
        </a:ln>
      </dgm:spPr>
      <dgm:t>
        <a:bodyPr/>
        <a:lstStyle/>
        <a:p>
          <a:r>
            <a:rPr lang="es-MX" dirty="0" smtClean="0">
              <a:solidFill>
                <a:schemeClr val="tx1"/>
              </a:solidFill>
              <a:latin typeface="Montserrat" panose="00000500000000000000" pitchFamily="2" charset="0"/>
            </a:rPr>
            <a:t>Política</a:t>
          </a:r>
          <a:endParaRPr lang="es-MX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A2896398-EF57-4123-988C-C6429DEBD032}" type="parTrans" cxnId="{9DAA5380-A400-4510-81ED-75D41F108091}">
      <dgm:prSet/>
      <dgm:spPr/>
      <dgm:t>
        <a:bodyPr/>
        <a:lstStyle/>
        <a:p>
          <a:endParaRPr lang="es-MX"/>
        </a:p>
      </dgm:t>
    </dgm:pt>
    <dgm:pt modelId="{F1C00C33-D7EF-4777-AF2B-735C3DF93E17}" type="sibTrans" cxnId="{9DAA5380-A400-4510-81ED-75D41F108091}">
      <dgm:prSet/>
      <dgm:spPr/>
      <dgm:t>
        <a:bodyPr/>
        <a:lstStyle/>
        <a:p>
          <a:endParaRPr lang="es-MX"/>
        </a:p>
      </dgm:t>
    </dgm:pt>
    <dgm:pt modelId="{65C12789-8B80-4E2E-A284-1FE41D65DE1B}" type="pres">
      <dgm:prSet presAssocID="{43A1344F-F889-424E-81C4-9439C491E12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MX"/>
        </a:p>
      </dgm:t>
    </dgm:pt>
    <dgm:pt modelId="{291A74C6-F826-4E29-97E9-EF1EB7A091A2}" type="pres">
      <dgm:prSet presAssocID="{43A1344F-F889-424E-81C4-9439C491E12B}" presName="Name1" presStyleCnt="0"/>
      <dgm:spPr/>
      <dgm:t>
        <a:bodyPr/>
        <a:lstStyle/>
        <a:p>
          <a:endParaRPr lang="es-MX"/>
        </a:p>
      </dgm:t>
    </dgm:pt>
    <dgm:pt modelId="{AA864765-019C-4795-9115-2FE4B2C740E4}" type="pres">
      <dgm:prSet presAssocID="{43A1344F-F889-424E-81C4-9439C491E12B}" presName="cycle" presStyleCnt="0"/>
      <dgm:spPr/>
      <dgm:t>
        <a:bodyPr/>
        <a:lstStyle/>
        <a:p>
          <a:endParaRPr lang="es-MX"/>
        </a:p>
      </dgm:t>
    </dgm:pt>
    <dgm:pt modelId="{86C5208F-3305-4546-8C6A-27EA3C382A31}" type="pres">
      <dgm:prSet presAssocID="{43A1344F-F889-424E-81C4-9439C491E12B}" presName="srcNode" presStyleLbl="node1" presStyleIdx="0" presStyleCnt="6"/>
      <dgm:spPr/>
      <dgm:t>
        <a:bodyPr/>
        <a:lstStyle/>
        <a:p>
          <a:endParaRPr lang="es-MX"/>
        </a:p>
      </dgm:t>
    </dgm:pt>
    <dgm:pt modelId="{ECC75BFB-8E95-4431-8AEC-3602EF09280A}" type="pres">
      <dgm:prSet presAssocID="{43A1344F-F889-424E-81C4-9439C491E12B}" presName="conn" presStyleLbl="parChTrans1D2" presStyleIdx="0" presStyleCnt="1" custLinFactNeighborX="497" custLinFactNeighborY="-1138"/>
      <dgm:spPr/>
      <dgm:t>
        <a:bodyPr/>
        <a:lstStyle/>
        <a:p>
          <a:endParaRPr lang="es-MX"/>
        </a:p>
      </dgm:t>
    </dgm:pt>
    <dgm:pt modelId="{1463320D-6FBB-4CAA-9EA5-3F2FE6245545}" type="pres">
      <dgm:prSet presAssocID="{43A1344F-F889-424E-81C4-9439C491E12B}" presName="extraNode" presStyleLbl="node1" presStyleIdx="0" presStyleCnt="6"/>
      <dgm:spPr/>
      <dgm:t>
        <a:bodyPr/>
        <a:lstStyle/>
        <a:p>
          <a:endParaRPr lang="es-MX"/>
        </a:p>
      </dgm:t>
    </dgm:pt>
    <dgm:pt modelId="{70088154-797D-47B6-923F-19A41AF0AD72}" type="pres">
      <dgm:prSet presAssocID="{43A1344F-F889-424E-81C4-9439C491E12B}" presName="dstNode" presStyleLbl="node1" presStyleIdx="0" presStyleCnt="6"/>
      <dgm:spPr/>
      <dgm:t>
        <a:bodyPr/>
        <a:lstStyle/>
        <a:p>
          <a:endParaRPr lang="es-MX"/>
        </a:p>
      </dgm:t>
    </dgm:pt>
    <dgm:pt modelId="{7F78C86E-2200-49A5-A2FE-8A0BBD84593B}" type="pres">
      <dgm:prSet presAssocID="{072E1146-B4B2-4BA3-8CB3-D165ACE3988D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9416F86-B31D-4554-A1A0-F18FC9183DF3}" type="pres">
      <dgm:prSet presAssocID="{072E1146-B4B2-4BA3-8CB3-D165ACE3988D}" presName="accent_1" presStyleCnt="0"/>
      <dgm:spPr/>
      <dgm:t>
        <a:bodyPr/>
        <a:lstStyle/>
        <a:p>
          <a:endParaRPr lang="es-MX"/>
        </a:p>
      </dgm:t>
    </dgm:pt>
    <dgm:pt modelId="{B2B66418-114C-496F-908A-0329BF9464F4}" type="pres">
      <dgm:prSet presAssocID="{072E1146-B4B2-4BA3-8CB3-D165ACE3988D}" presName="accentRepeatNode" presStyleLbl="solidFgAcc1" presStyleIdx="0" presStyleCnt="6"/>
      <dgm:spPr>
        <a:ln w="38100">
          <a:solidFill>
            <a:srgbClr val="BC945A"/>
          </a:solidFill>
        </a:ln>
      </dgm:spPr>
      <dgm:t>
        <a:bodyPr/>
        <a:lstStyle/>
        <a:p>
          <a:endParaRPr lang="es-MX"/>
        </a:p>
      </dgm:t>
    </dgm:pt>
    <dgm:pt modelId="{2FC023F3-0F48-4238-ACA3-8022D480D9ED}" type="pres">
      <dgm:prSet presAssocID="{FC513B2F-6E3A-4CBA-A300-F4B3C43EDBC0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B04D59D-CBE7-472F-AE24-2E7D72E3C621}" type="pres">
      <dgm:prSet presAssocID="{FC513B2F-6E3A-4CBA-A300-F4B3C43EDBC0}" presName="accent_2" presStyleCnt="0"/>
      <dgm:spPr/>
      <dgm:t>
        <a:bodyPr/>
        <a:lstStyle/>
        <a:p>
          <a:endParaRPr lang="es-MX"/>
        </a:p>
      </dgm:t>
    </dgm:pt>
    <dgm:pt modelId="{BD5F5E3B-AC19-42A8-9FF7-D3A2AEB9E83D}" type="pres">
      <dgm:prSet presAssocID="{FC513B2F-6E3A-4CBA-A300-F4B3C43EDBC0}" presName="accentRepeatNode" presStyleLbl="solidFgAcc1" presStyleIdx="1" presStyleCnt="6"/>
      <dgm:spPr>
        <a:ln w="38100">
          <a:solidFill>
            <a:srgbClr val="BC945A"/>
          </a:solidFill>
        </a:ln>
      </dgm:spPr>
      <dgm:t>
        <a:bodyPr/>
        <a:lstStyle/>
        <a:p>
          <a:endParaRPr lang="es-MX"/>
        </a:p>
      </dgm:t>
    </dgm:pt>
    <dgm:pt modelId="{26DD8BB5-4D38-47B9-A6B9-575DFA4F16E4}" type="pres">
      <dgm:prSet presAssocID="{BBC2B8FD-0335-4A01-A310-E780E3F99E9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52C2AE4-1D40-49E8-A472-314B7AD48C83}" type="pres">
      <dgm:prSet presAssocID="{BBC2B8FD-0335-4A01-A310-E780E3F99E95}" presName="accent_3" presStyleCnt="0"/>
      <dgm:spPr/>
      <dgm:t>
        <a:bodyPr/>
        <a:lstStyle/>
        <a:p>
          <a:endParaRPr lang="es-MX"/>
        </a:p>
      </dgm:t>
    </dgm:pt>
    <dgm:pt modelId="{097D0890-935B-4FD2-99B4-85ACC8B962FA}" type="pres">
      <dgm:prSet presAssocID="{BBC2B8FD-0335-4A01-A310-E780E3F99E95}" presName="accentRepeatNode" presStyleLbl="solidFgAcc1" presStyleIdx="2" presStyleCnt="6"/>
      <dgm:spPr>
        <a:ln w="38100">
          <a:solidFill>
            <a:srgbClr val="BC945A"/>
          </a:solidFill>
        </a:ln>
      </dgm:spPr>
      <dgm:t>
        <a:bodyPr/>
        <a:lstStyle/>
        <a:p>
          <a:endParaRPr lang="es-MX"/>
        </a:p>
      </dgm:t>
    </dgm:pt>
    <dgm:pt modelId="{0E9498C3-3D8F-4EFD-A3CA-966C732AD4DB}" type="pres">
      <dgm:prSet presAssocID="{88EAB3A6-2870-4DB0-A1DA-6B2155ACFE01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AA02B54-24E6-47AE-9076-DE94A1E1B387}" type="pres">
      <dgm:prSet presAssocID="{88EAB3A6-2870-4DB0-A1DA-6B2155ACFE01}" presName="accent_4" presStyleCnt="0"/>
      <dgm:spPr/>
      <dgm:t>
        <a:bodyPr/>
        <a:lstStyle/>
        <a:p>
          <a:endParaRPr lang="es-MX"/>
        </a:p>
      </dgm:t>
    </dgm:pt>
    <dgm:pt modelId="{8921FAD2-E739-4255-9F29-CB7D68CBAF13}" type="pres">
      <dgm:prSet presAssocID="{88EAB3A6-2870-4DB0-A1DA-6B2155ACFE01}" presName="accentRepeatNode" presStyleLbl="solidFgAcc1" presStyleIdx="3" presStyleCnt="6"/>
      <dgm:spPr>
        <a:ln w="38100">
          <a:solidFill>
            <a:srgbClr val="BC945A"/>
          </a:solidFill>
        </a:ln>
      </dgm:spPr>
      <dgm:t>
        <a:bodyPr/>
        <a:lstStyle/>
        <a:p>
          <a:endParaRPr lang="es-MX"/>
        </a:p>
      </dgm:t>
    </dgm:pt>
    <dgm:pt modelId="{797F367B-2965-4CAE-9E22-4D77AE1CB03C}" type="pres">
      <dgm:prSet presAssocID="{02B31443-A866-4D70-94F5-A0801745C00B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AE8059E-EEFD-4281-A39E-443A434270FB}" type="pres">
      <dgm:prSet presAssocID="{02B31443-A866-4D70-94F5-A0801745C00B}" presName="accent_5" presStyleCnt="0"/>
      <dgm:spPr/>
      <dgm:t>
        <a:bodyPr/>
        <a:lstStyle/>
        <a:p>
          <a:endParaRPr lang="es-MX"/>
        </a:p>
      </dgm:t>
    </dgm:pt>
    <dgm:pt modelId="{51654AD7-2BAA-4A74-98D9-F23D5262064E}" type="pres">
      <dgm:prSet presAssocID="{02B31443-A866-4D70-94F5-A0801745C00B}" presName="accentRepeatNode" presStyleLbl="solidFgAcc1" presStyleIdx="4" presStyleCnt="6"/>
      <dgm:spPr>
        <a:ln w="38100">
          <a:solidFill>
            <a:srgbClr val="BC945A"/>
          </a:solidFill>
        </a:ln>
      </dgm:spPr>
      <dgm:t>
        <a:bodyPr/>
        <a:lstStyle/>
        <a:p>
          <a:endParaRPr lang="es-MX"/>
        </a:p>
      </dgm:t>
    </dgm:pt>
    <dgm:pt modelId="{F5EB8A55-3B13-47B0-AD48-9CF7CBDE386B}" type="pres">
      <dgm:prSet presAssocID="{2BFBEB73-78DB-48A4-8D23-33F1EF89648A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B397266-1600-415A-B180-7452C2282BD0}" type="pres">
      <dgm:prSet presAssocID="{2BFBEB73-78DB-48A4-8D23-33F1EF89648A}" presName="accent_6" presStyleCnt="0"/>
      <dgm:spPr/>
    </dgm:pt>
    <dgm:pt modelId="{9BB1249E-678A-483D-8265-D2B7AE11FD8A}" type="pres">
      <dgm:prSet presAssocID="{2BFBEB73-78DB-48A4-8D23-33F1EF89648A}" presName="accentRepeatNode" presStyleLbl="solidFgAcc1" presStyleIdx="5" presStyleCnt="6"/>
      <dgm:spPr/>
    </dgm:pt>
  </dgm:ptLst>
  <dgm:cxnLst>
    <dgm:cxn modelId="{DA7BDB38-D119-451C-9B38-3DE55D691070}" srcId="{43A1344F-F889-424E-81C4-9439C491E12B}" destId="{FC513B2F-6E3A-4CBA-A300-F4B3C43EDBC0}" srcOrd="1" destOrd="0" parTransId="{51C7CD41-477A-4BDB-8595-E9E048D6998E}" sibTransId="{72D97CB2-676D-4B45-BE29-920077A43B6F}"/>
    <dgm:cxn modelId="{D3216D39-3F91-43B9-803E-BC161DC4FFEA}" type="presOf" srcId="{FC513B2F-6E3A-4CBA-A300-F4B3C43EDBC0}" destId="{2FC023F3-0F48-4238-ACA3-8022D480D9ED}" srcOrd="0" destOrd="0" presId="urn:microsoft.com/office/officeart/2008/layout/VerticalCurvedList"/>
    <dgm:cxn modelId="{ECF42B90-3203-4984-A8CA-1658D49AAED2}" type="presOf" srcId="{88EAB3A6-2870-4DB0-A1DA-6B2155ACFE01}" destId="{0E9498C3-3D8F-4EFD-A3CA-966C732AD4DB}" srcOrd="0" destOrd="0" presId="urn:microsoft.com/office/officeart/2008/layout/VerticalCurvedList"/>
    <dgm:cxn modelId="{7EFE9A88-F275-4F31-B1FE-B875A641596C}" type="presOf" srcId="{02B31443-A866-4D70-94F5-A0801745C00B}" destId="{797F367B-2965-4CAE-9E22-4D77AE1CB03C}" srcOrd="0" destOrd="0" presId="urn:microsoft.com/office/officeart/2008/layout/VerticalCurvedList"/>
    <dgm:cxn modelId="{232D337E-A72A-4881-B075-0A68DE4FE4B2}" srcId="{43A1344F-F889-424E-81C4-9439C491E12B}" destId="{072E1146-B4B2-4BA3-8CB3-D165ACE3988D}" srcOrd="0" destOrd="0" parTransId="{F36B09D5-EDE7-4AB5-9441-FF5F9EFA380D}" sibTransId="{162E66E8-267F-42E2-B4A3-8992E9072B4B}"/>
    <dgm:cxn modelId="{08609C87-CF5D-4D03-8B25-06A933A0266C}" type="presOf" srcId="{BBC2B8FD-0335-4A01-A310-E780E3F99E95}" destId="{26DD8BB5-4D38-47B9-A6B9-575DFA4F16E4}" srcOrd="0" destOrd="0" presId="urn:microsoft.com/office/officeart/2008/layout/VerticalCurvedList"/>
    <dgm:cxn modelId="{6DB3C70A-BABF-40C3-9484-3FD1DA49FA90}" srcId="{43A1344F-F889-424E-81C4-9439C491E12B}" destId="{BBC2B8FD-0335-4A01-A310-E780E3F99E95}" srcOrd="2" destOrd="0" parTransId="{FFB1B9BB-6B51-4079-A957-B7B00A93CC46}" sibTransId="{E45E65F7-90F7-4C22-A6E3-57C378E79267}"/>
    <dgm:cxn modelId="{4844FA2E-AA55-4B85-91F7-FEE966FF7CA2}" srcId="{43A1344F-F889-424E-81C4-9439C491E12B}" destId="{02B31443-A866-4D70-94F5-A0801745C00B}" srcOrd="4" destOrd="0" parTransId="{83C10860-F480-4831-8622-E4F4D023922C}" sibTransId="{FE8026F6-69A0-4756-9458-5601618C8881}"/>
    <dgm:cxn modelId="{F1D2E261-BA6C-40EA-A8A1-71D519098A3D}" type="presOf" srcId="{072E1146-B4B2-4BA3-8CB3-D165ACE3988D}" destId="{7F78C86E-2200-49A5-A2FE-8A0BBD84593B}" srcOrd="0" destOrd="0" presId="urn:microsoft.com/office/officeart/2008/layout/VerticalCurvedList"/>
    <dgm:cxn modelId="{7F80CFA8-6AC5-4BD4-9280-91900149D33A}" srcId="{43A1344F-F889-424E-81C4-9439C491E12B}" destId="{88EAB3A6-2870-4DB0-A1DA-6B2155ACFE01}" srcOrd="3" destOrd="0" parTransId="{C38E0BB2-BD90-4D60-B502-B902C33E9E6F}" sibTransId="{C5E7ACF9-A1A4-4EF3-8B31-4AF3E67BC4E8}"/>
    <dgm:cxn modelId="{73C3D87B-FFF4-4AD5-BA2D-2FE4409E225B}" type="presOf" srcId="{162E66E8-267F-42E2-B4A3-8992E9072B4B}" destId="{ECC75BFB-8E95-4431-8AEC-3602EF09280A}" srcOrd="0" destOrd="0" presId="urn:microsoft.com/office/officeart/2008/layout/VerticalCurvedList"/>
    <dgm:cxn modelId="{F344153F-095C-424A-A18D-5A6528F8AE54}" type="presOf" srcId="{2BFBEB73-78DB-48A4-8D23-33F1EF89648A}" destId="{F5EB8A55-3B13-47B0-AD48-9CF7CBDE386B}" srcOrd="0" destOrd="0" presId="urn:microsoft.com/office/officeart/2008/layout/VerticalCurvedList"/>
    <dgm:cxn modelId="{9DAA5380-A400-4510-81ED-75D41F108091}" srcId="{43A1344F-F889-424E-81C4-9439C491E12B}" destId="{2BFBEB73-78DB-48A4-8D23-33F1EF89648A}" srcOrd="5" destOrd="0" parTransId="{A2896398-EF57-4123-988C-C6429DEBD032}" sibTransId="{F1C00C33-D7EF-4777-AF2B-735C3DF93E17}"/>
    <dgm:cxn modelId="{85D4C9E5-F3AF-497A-952F-FDAAFC56CB0F}" type="presOf" srcId="{43A1344F-F889-424E-81C4-9439C491E12B}" destId="{65C12789-8B80-4E2E-A284-1FE41D65DE1B}" srcOrd="0" destOrd="0" presId="urn:microsoft.com/office/officeart/2008/layout/VerticalCurvedList"/>
    <dgm:cxn modelId="{412F2808-C7DC-4ABF-974B-EA5E639B65C4}" type="presParOf" srcId="{65C12789-8B80-4E2E-A284-1FE41D65DE1B}" destId="{291A74C6-F826-4E29-97E9-EF1EB7A091A2}" srcOrd="0" destOrd="0" presId="urn:microsoft.com/office/officeart/2008/layout/VerticalCurvedList"/>
    <dgm:cxn modelId="{27BB5A10-AC12-4395-AF18-B3C84E41D824}" type="presParOf" srcId="{291A74C6-F826-4E29-97E9-EF1EB7A091A2}" destId="{AA864765-019C-4795-9115-2FE4B2C740E4}" srcOrd="0" destOrd="0" presId="urn:microsoft.com/office/officeart/2008/layout/VerticalCurvedList"/>
    <dgm:cxn modelId="{184A2D94-F13F-4673-98A7-92F63ACED399}" type="presParOf" srcId="{AA864765-019C-4795-9115-2FE4B2C740E4}" destId="{86C5208F-3305-4546-8C6A-27EA3C382A31}" srcOrd="0" destOrd="0" presId="urn:microsoft.com/office/officeart/2008/layout/VerticalCurvedList"/>
    <dgm:cxn modelId="{96E710DF-5075-4705-BBEB-94FF5BC0A5EE}" type="presParOf" srcId="{AA864765-019C-4795-9115-2FE4B2C740E4}" destId="{ECC75BFB-8E95-4431-8AEC-3602EF09280A}" srcOrd="1" destOrd="0" presId="urn:microsoft.com/office/officeart/2008/layout/VerticalCurvedList"/>
    <dgm:cxn modelId="{9CC280FC-E0D2-4A2F-9AB2-9F4331C68BF3}" type="presParOf" srcId="{AA864765-019C-4795-9115-2FE4B2C740E4}" destId="{1463320D-6FBB-4CAA-9EA5-3F2FE6245545}" srcOrd="2" destOrd="0" presId="urn:microsoft.com/office/officeart/2008/layout/VerticalCurvedList"/>
    <dgm:cxn modelId="{2E69DF43-CC9C-4A59-B346-48AB34D7C966}" type="presParOf" srcId="{AA864765-019C-4795-9115-2FE4B2C740E4}" destId="{70088154-797D-47B6-923F-19A41AF0AD72}" srcOrd="3" destOrd="0" presId="urn:microsoft.com/office/officeart/2008/layout/VerticalCurvedList"/>
    <dgm:cxn modelId="{8F83C69A-F395-43F3-B41E-3968684BC560}" type="presParOf" srcId="{291A74C6-F826-4E29-97E9-EF1EB7A091A2}" destId="{7F78C86E-2200-49A5-A2FE-8A0BBD84593B}" srcOrd="1" destOrd="0" presId="urn:microsoft.com/office/officeart/2008/layout/VerticalCurvedList"/>
    <dgm:cxn modelId="{99EB1FA0-E074-49FE-8119-522F254014D3}" type="presParOf" srcId="{291A74C6-F826-4E29-97E9-EF1EB7A091A2}" destId="{D9416F86-B31D-4554-A1A0-F18FC9183DF3}" srcOrd="2" destOrd="0" presId="urn:microsoft.com/office/officeart/2008/layout/VerticalCurvedList"/>
    <dgm:cxn modelId="{2621A327-C53E-43A0-90B8-5C56E0DF2FF0}" type="presParOf" srcId="{D9416F86-B31D-4554-A1A0-F18FC9183DF3}" destId="{B2B66418-114C-496F-908A-0329BF9464F4}" srcOrd="0" destOrd="0" presId="urn:microsoft.com/office/officeart/2008/layout/VerticalCurvedList"/>
    <dgm:cxn modelId="{76D8B4F9-7095-4684-84EB-178B2076DF94}" type="presParOf" srcId="{291A74C6-F826-4E29-97E9-EF1EB7A091A2}" destId="{2FC023F3-0F48-4238-ACA3-8022D480D9ED}" srcOrd="3" destOrd="0" presId="urn:microsoft.com/office/officeart/2008/layout/VerticalCurvedList"/>
    <dgm:cxn modelId="{54E58E14-AFBB-4A0C-9074-83722C8ABBC1}" type="presParOf" srcId="{291A74C6-F826-4E29-97E9-EF1EB7A091A2}" destId="{3B04D59D-CBE7-472F-AE24-2E7D72E3C621}" srcOrd="4" destOrd="0" presId="urn:microsoft.com/office/officeart/2008/layout/VerticalCurvedList"/>
    <dgm:cxn modelId="{EE4A7F60-05B4-41FD-95AB-F5747E9F4534}" type="presParOf" srcId="{3B04D59D-CBE7-472F-AE24-2E7D72E3C621}" destId="{BD5F5E3B-AC19-42A8-9FF7-D3A2AEB9E83D}" srcOrd="0" destOrd="0" presId="urn:microsoft.com/office/officeart/2008/layout/VerticalCurvedList"/>
    <dgm:cxn modelId="{9C0A27E2-5DCB-4971-9181-C93441332901}" type="presParOf" srcId="{291A74C6-F826-4E29-97E9-EF1EB7A091A2}" destId="{26DD8BB5-4D38-47B9-A6B9-575DFA4F16E4}" srcOrd="5" destOrd="0" presId="urn:microsoft.com/office/officeart/2008/layout/VerticalCurvedList"/>
    <dgm:cxn modelId="{5140DFE0-E7CC-4DBE-9F49-AC5EAB60B16E}" type="presParOf" srcId="{291A74C6-F826-4E29-97E9-EF1EB7A091A2}" destId="{E52C2AE4-1D40-49E8-A472-314B7AD48C83}" srcOrd="6" destOrd="0" presId="urn:microsoft.com/office/officeart/2008/layout/VerticalCurvedList"/>
    <dgm:cxn modelId="{38C53016-2C57-4158-988A-37C5DA2A5F9D}" type="presParOf" srcId="{E52C2AE4-1D40-49E8-A472-314B7AD48C83}" destId="{097D0890-935B-4FD2-99B4-85ACC8B962FA}" srcOrd="0" destOrd="0" presId="urn:microsoft.com/office/officeart/2008/layout/VerticalCurvedList"/>
    <dgm:cxn modelId="{F91F67A7-9913-4A80-BEAB-A99172175C29}" type="presParOf" srcId="{291A74C6-F826-4E29-97E9-EF1EB7A091A2}" destId="{0E9498C3-3D8F-4EFD-A3CA-966C732AD4DB}" srcOrd="7" destOrd="0" presId="urn:microsoft.com/office/officeart/2008/layout/VerticalCurvedList"/>
    <dgm:cxn modelId="{3FA81811-BBC3-43AE-B428-256C2FF777AC}" type="presParOf" srcId="{291A74C6-F826-4E29-97E9-EF1EB7A091A2}" destId="{9AA02B54-24E6-47AE-9076-DE94A1E1B387}" srcOrd="8" destOrd="0" presId="urn:microsoft.com/office/officeart/2008/layout/VerticalCurvedList"/>
    <dgm:cxn modelId="{8345362D-41C1-4916-81CF-11D7BE37DFD0}" type="presParOf" srcId="{9AA02B54-24E6-47AE-9076-DE94A1E1B387}" destId="{8921FAD2-E739-4255-9F29-CB7D68CBAF13}" srcOrd="0" destOrd="0" presId="urn:microsoft.com/office/officeart/2008/layout/VerticalCurvedList"/>
    <dgm:cxn modelId="{CAC84729-BB2B-43B4-BD03-DE23ED14AB4D}" type="presParOf" srcId="{291A74C6-F826-4E29-97E9-EF1EB7A091A2}" destId="{797F367B-2965-4CAE-9E22-4D77AE1CB03C}" srcOrd="9" destOrd="0" presId="urn:microsoft.com/office/officeart/2008/layout/VerticalCurvedList"/>
    <dgm:cxn modelId="{CE13C300-F292-44D1-B0C9-E3ECFEAAFABA}" type="presParOf" srcId="{291A74C6-F826-4E29-97E9-EF1EB7A091A2}" destId="{8AE8059E-EEFD-4281-A39E-443A434270FB}" srcOrd="10" destOrd="0" presId="urn:microsoft.com/office/officeart/2008/layout/VerticalCurvedList"/>
    <dgm:cxn modelId="{F6316076-EACE-4A13-9343-E5D0688B276C}" type="presParOf" srcId="{8AE8059E-EEFD-4281-A39E-443A434270FB}" destId="{51654AD7-2BAA-4A74-98D9-F23D5262064E}" srcOrd="0" destOrd="0" presId="urn:microsoft.com/office/officeart/2008/layout/VerticalCurvedList"/>
    <dgm:cxn modelId="{70C53BFB-9D19-401D-95BC-E9EC6A4CE843}" type="presParOf" srcId="{291A74C6-F826-4E29-97E9-EF1EB7A091A2}" destId="{F5EB8A55-3B13-47B0-AD48-9CF7CBDE386B}" srcOrd="11" destOrd="0" presId="urn:microsoft.com/office/officeart/2008/layout/VerticalCurvedList"/>
    <dgm:cxn modelId="{0D7D8276-9874-4678-8E37-08024DC29829}" type="presParOf" srcId="{291A74C6-F826-4E29-97E9-EF1EB7A091A2}" destId="{DB397266-1600-415A-B180-7452C2282BD0}" srcOrd="12" destOrd="0" presId="urn:microsoft.com/office/officeart/2008/layout/VerticalCurvedList"/>
    <dgm:cxn modelId="{D318E2AE-A689-4994-9224-BD051C40A386}" type="presParOf" srcId="{DB397266-1600-415A-B180-7452C2282BD0}" destId="{9BB1249E-678A-483D-8265-D2B7AE11FD8A}" srcOrd="0" destOrd="0" presId="urn:microsoft.com/office/officeart/2008/layout/VerticalCurvedList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E016B-CAC3-6B4C-90C0-D7AA6A747DA3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F3107-FFE8-3645-B89F-777090C37BF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8904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7609FFF5-262F-BE4B-9727-825EDD3DA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xmlns="" id="{37BDC73D-88AC-3D46-B0FC-8933DC5B58A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xmlns="" id="{C516FB4C-D80E-574A-85E4-0DF8B29E79BF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41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080" y="568859"/>
            <a:ext cx="4155440" cy="132556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29200" y="1825625"/>
            <a:ext cx="6324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536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2120" y="542983"/>
            <a:ext cx="4114800" cy="102914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88560" y="1825625"/>
            <a:ext cx="636524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8441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17" y="578802"/>
            <a:ext cx="4036423" cy="126047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900"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85360" y="1209040"/>
            <a:ext cx="6568440" cy="49679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802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C2BA57C4-7E93-7040-8A57-4BA7102B54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9652" y="2164079"/>
            <a:ext cx="4008846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B58E4C7A-699F-8B48-881A-B5DA4F772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542" y="2164079"/>
            <a:ext cx="6357257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643D9A1-AF1A-5C49-9963-CA564481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189B1503-FEA8-AE42-A3F9-8B406AE3D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B091CCD4-9468-2640-A697-0BC43344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xmlns="" id="{29FCE891-2873-1849-A37C-A2CF6D30A712}"/>
              </a:ext>
            </a:extLst>
          </p:cNvPr>
          <p:cNvSpPr txBox="1">
            <a:spLocks/>
          </p:cNvSpPr>
          <p:nvPr userDrawn="1"/>
        </p:nvSpPr>
        <p:spPr>
          <a:xfrm>
            <a:off x="838200" y="16697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endParaRPr lang="es-MX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370114" y="366713"/>
            <a:ext cx="4008846" cy="130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3656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0F6B79C-27DF-DA46-9B64-4E0256DA9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611618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i="0">
                <a:solidFill>
                  <a:srgbClr val="404040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CLICK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BC9834F-FDDC-E444-AA42-F599DEF8A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36762"/>
            <a:ext cx="5682932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solidFill>
                  <a:srgbClr val="404040"/>
                </a:solidFill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E804EBD2-6E8F-DD4D-A7F0-B009AC0DF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072445"/>
            <a:ext cx="5682932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solidFill>
                  <a:srgbClr val="404040"/>
                </a:solidFill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0476336B-7889-A545-8051-B71747F39B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07960" y="2051684"/>
            <a:ext cx="3967480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975D9E89-2F81-8E4E-8F00-6E2A93AE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07960" y="3072445"/>
            <a:ext cx="3967480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B5A9B9FE-8B4D-2C49-9079-B4D8CA36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8BB4BDA2-120C-E14E-8684-F8383129C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918733FD-8434-2949-8A2A-43A2A44F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0021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6683DC7C-0DFD-A146-96AA-922A0BD91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3957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FF2200DE-3D26-A84D-8F5E-384E93FCF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09D56C6E-3E4E-2E4E-A2D6-8B0B5AAE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37754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091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2E5D9DB7-F1B2-3941-8B03-1576108D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6F695825-735B-B840-9E9D-D85D60F4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57711505-64F3-3849-8F5B-1CE6842C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xmlns="" id="{6102310E-A4CF-E948-B792-8AFA51838E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54446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xmlns="" id="{29679F33-61C9-2945-B5BA-0DBAD352B1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6" y="3898145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5193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902F6A71-34EE-B34B-AFA7-18487432D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7A14938F-592E-C442-8304-19C2B2DCC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47B6C953-D0A6-0944-AF6E-40BEA205D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xmlns="" id="{E24DA103-E0A4-614B-B8A5-B5EC39AB2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2639" y="2856183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xmlns="" id="{0372707F-ED60-CD4B-B079-83E5321898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5446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xmlns="" id="{31901168-FEF9-924E-8853-923253593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xmlns="" id="{32B3750D-6380-9D46-8C74-61632B62325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xmlns="" id="{F7D969CF-33B8-2E42-BA1B-8D19A4FC2066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30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xmlns="" id="{D23CAB6B-7A5A-6B4E-A033-229957EF0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4330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xmlns="" id="{C92E3075-A055-6542-91AB-F62814FD3E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xmlns="" id="{07026C3A-072A-4E4D-9ACD-01A67AD88FA7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BC9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643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550227"/>
            <a:ext cx="114249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2072639"/>
            <a:ext cx="5532119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xmlns="" id="{34669C8D-E6AE-DD4A-AC37-D27A5118864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33160" y="2072639"/>
            <a:ext cx="5572760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67464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598714"/>
            <a:ext cx="10942320" cy="1213257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1480" y="1991359"/>
            <a:ext cx="10942320" cy="41856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18201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640" y="540702"/>
            <a:ext cx="1140460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2164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xmlns="" id="{84DDB3BA-74B1-8B40-84C0-F183D1F24F1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4840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52242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D52AFEB7-75D0-BE47-81B9-4E56BC16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BF20D03-13BE-A948-A10F-E6525E78D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266C5EE-81CC-6D43-8FD4-29ED28862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20920309-05E5-DF4A-9915-FBFC0ED1E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0B691BD6-0D46-9E42-AE79-4D3615065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42489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3A54153E-355E-3C40-B508-5337B24D6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xmlns="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xmlns="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xmlns="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308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6560" y="996579"/>
            <a:ext cx="5720080" cy="285273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xmlns="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xmlns="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xmlns="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8974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A6CB96C-1C06-3B44-8615-D726F4477E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8DF0E-90BF-EC4E-8934-156187A1162F}" type="datetimeFigureOut">
              <a:rPr lang="es-MX" smtClean="0"/>
              <a:pPr/>
              <a:t>21/05/2020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13D1A4B-ADA7-7043-82FA-F7032EB17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6802CF53-648D-B74F-A473-B4CC8BB23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847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b.mx/conavim/documentos/tribunales-superiores-de-justicia-ante-contingencia-por-pandemia-covid-19?idiom=es" TargetMode="External"/><Relationship Id="rId2" Type="http://schemas.openxmlformats.org/officeDocument/2006/relationships/hyperlink" Target="https://www.gob.mx/conavim/documentos/centros-de-justicia-para-las-mujeres-funcionando-en-la-republica-mexicana-durante-dias-de-emergencia-sanitaria-por-epidemia-de-covid-19?idiom=es" TargetMode="Externa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4795927-748D-2745-864C-C2C17E91C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220" y="1406056"/>
            <a:ext cx="11465560" cy="1995797"/>
          </a:xfrm>
        </p:spPr>
        <p:txBody>
          <a:bodyPr/>
          <a:lstStyle/>
          <a:p>
            <a:r>
              <a:rPr lang="es-MX" sz="3200" dirty="0">
                <a:solidFill>
                  <a:srgbClr val="6E152E"/>
                </a:solidFill>
              </a:rPr>
              <a:t>LAS ATRIBUCIONES DE LOS MUNICIPIOS PARA ATENDER Y ERRADICAR  LAS VIOLENCIAS CONTRA LAS MUJERES Y LAS NIÑAS.</a:t>
            </a:r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999" y="3822700"/>
            <a:ext cx="4747013" cy="1758950"/>
          </a:xfrm>
        </p:spPr>
      </p:pic>
    </p:spTree>
    <p:extLst>
      <p:ext uri="{BB962C8B-B14F-4D97-AF65-F5344CB8AC3E}">
        <p14:creationId xmlns:p14="http://schemas.microsoft.com/office/powerpoint/2010/main" val="2195994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7"/>
          <p:cNvGrpSpPr/>
          <p:nvPr/>
        </p:nvGrpSpPr>
        <p:grpSpPr>
          <a:xfrm>
            <a:off x="1302621" y="751158"/>
            <a:ext cx="10169921" cy="5573073"/>
            <a:chOff x="1423473" y="221439"/>
            <a:chExt cx="9688354" cy="5609462"/>
          </a:xfrm>
        </p:grpSpPr>
        <p:sp>
          <p:nvSpPr>
            <p:cNvPr id="3" name="Flecha circular 2"/>
            <p:cNvSpPr/>
            <p:nvPr/>
          </p:nvSpPr>
          <p:spPr>
            <a:xfrm>
              <a:off x="4815464" y="1705175"/>
              <a:ext cx="2729697" cy="2723962"/>
            </a:xfrm>
            <a:prstGeom prst="circularArrow">
              <a:avLst>
                <a:gd name="adj1" fmla="val 5544"/>
                <a:gd name="adj2" fmla="val 330680"/>
                <a:gd name="adj3" fmla="val 13751816"/>
                <a:gd name="adj4" fmla="val 14105480"/>
                <a:gd name="adj5" fmla="val 5757"/>
              </a:avLst>
            </a:prstGeom>
            <a:solidFill>
              <a:srgbClr val="DEC9A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Forma libre 3"/>
            <p:cNvSpPr/>
            <p:nvPr/>
          </p:nvSpPr>
          <p:spPr>
            <a:xfrm>
              <a:off x="4843215" y="221439"/>
              <a:ext cx="2701947" cy="1350973"/>
            </a:xfrm>
            <a:custGeom>
              <a:avLst/>
              <a:gdLst>
                <a:gd name="connsiteX0" fmla="*/ 0 w 2701947"/>
                <a:gd name="connsiteY0" fmla="*/ 225167 h 1350973"/>
                <a:gd name="connsiteX1" fmla="*/ 225167 w 2701947"/>
                <a:gd name="connsiteY1" fmla="*/ 0 h 1350973"/>
                <a:gd name="connsiteX2" fmla="*/ 2476780 w 2701947"/>
                <a:gd name="connsiteY2" fmla="*/ 0 h 1350973"/>
                <a:gd name="connsiteX3" fmla="*/ 2701947 w 2701947"/>
                <a:gd name="connsiteY3" fmla="*/ 225167 h 1350973"/>
                <a:gd name="connsiteX4" fmla="*/ 2701947 w 2701947"/>
                <a:gd name="connsiteY4" fmla="*/ 1125806 h 1350973"/>
                <a:gd name="connsiteX5" fmla="*/ 2476780 w 2701947"/>
                <a:gd name="connsiteY5" fmla="*/ 1350973 h 1350973"/>
                <a:gd name="connsiteX6" fmla="*/ 225167 w 2701947"/>
                <a:gd name="connsiteY6" fmla="*/ 1350973 h 1350973"/>
                <a:gd name="connsiteX7" fmla="*/ 0 w 2701947"/>
                <a:gd name="connsiteY7" fmla="*/ 1125806 h 1350973"/>
                <a:gd name="connsiteX8" fmla="*/ 0 w 2701947"/>
                <a:gd name="connsiteY8" fmla="*/ 225167 h 135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1947" h="1350973">
                  <a:moveTo>
                    <a:pt x="0" y="225167"/>
                  </a:moveTo>
                  <a:cubicBezTo>
                    <a:pt x="0" y="100811"/>
                    <a:pt x="100811" y="0"/>
                    <a:pt x="225167" y="0"/>
                  </a:cubicBezTo>
                  <a:lnTo>
                    <a:pt x="2476780" y="0"/>
                  </a:lnTo>
                  <a:cubicBezTo>
                    <a:pt x="2601136" y="0"/>
                    <a:pt x="2701947" y="100811"/>
                    <a:pt x="2701947" y="225167"/>
                  </a:cubicBezTo>
                  <a:lnTo>
                    <a:pt x="2701947" y="1125806"/>
                  </a:lnTo>
                  <a:cubicBezTo>
                    <a:pt x="2701947" y="1250162"/>
                    <a:pt x="2601136" y="1350973"/>
                    <a:pt x="2476780" y="1350973"/>
                  </a:cubicBezTo>
                  <a:lnTo>
                    <a:pt x="225167" y="1350973"/>
                  </a:lnTo>
                  <a:cubicBezTo>
                    <a:pt x="100811" y="1350973"/>
                    <a:pt x="0" y="1250162"/>
                    <a:pt x="0" y="1125806"/>
                  </a:cubicBezTo>
                  <a:lnTo>
                    <a:pt x="0" y="225167"/>
                  </a:lnTo>
                  <a:close/>
                </a:path>
              </a:pathLst>
            </a:custGeom>
            <a:noFill/>
            <a:ln w="38100">
              <a:solidFill>
                <a:srgbClr val="DEC9A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149" tIns="142149" rIns="142149" bIns="1421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2000" kern="12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5" name="Forma libre 4"/>
            <p:cNvSpPr/>
            <p:nvPr/>
          </p:nvSpPr>
          <p:spPr>
            <a:xfrm>
              <a:off x="8409880" y="2337901"/>
              <a:ext cx="2701947" cy="1350973"/>
            </a:xfrm>
            <a:custGeom>
              <a:avLst/>
              <a:gdLst>
                <a:gd name="connsiteX0" fmla="*/ 0 w 2701947"/>
                <a:gd name="connsiteY0" fmla="*/ 225167 h 1350973"/>
                <a:gd name="connsiteX1" fmla="*/ 225167 w 2701947"/>
                <a:gd name="connsiteY1" fmla="*/ 0 h 1350973"/>
                <a:gd name="connsiteX2" fmla="*/ 2476780 w 2701947"/>
                <a:gd name="connsiteY2" fmla="*/ 0 h 1350973"/>
                <a:gd name="connsiteX3" fmla="*/ 2701947 w 2701947"/>
                <a:gd name="connsiteY3" fmla="*/ 225167 h 1350973"/>
                <a:gd name="connsiteX4" fmla="*/ 2701947 w 2701947"/>
                <a:gd name="connsiteY4" fmla="*/ 1125806 h 1350973"/>
                <a:gd name="connsiteX5" fmla="*/ 2476780 w 2701947"/>
                <a:gd name="connsiteY5" fmla="*/ 1350973 h 1350973"/>
                <a:gd name="connsiteX6" fmla="*/ 225167 w 2701947"/>
                <a:gd name="connsiteY6" fmla="*/ 1350973 h 1350973"/>
                <a:gd name="connsiteX7" fmla="*/ 0 w 2701947"/>
                <a:gd name="connsiteY7" fmla="*/ 1125806 h 1350973"/>
                <a:gd name="connsiteX8" fmla="*/ 0 w 2701947"/>
                <a:gd name="connsiteY8" fmla="*/ 225167 h 135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1947" h="1350973">
                  <a:moveTo>
                    <a:pt x="0" y="225167"/>
                  </a:moveTo>
                  <a:cubicBezTo>
                    <a:pt x="0" y="100811"/>
                    <a:pt x="100811" y="0"/>
                    <a:pt x="225167" y="0"/>
                  </a:cubicBezTo>
                  <a:lnTo>
                    <a:pt x="2476780" y="0"/>
                  </a:lnTo>
                  <a:cubicBezTo>
                    <a:pt x="2601136" y="0"/>
                    <a:pt x="2701947" y="100811"/>
                    <a:pt x="2701947" y="225167"/>
                  </a:cubicBezTo>
                  <a:lnTo>
                    <a:pt x="2701947" y="1125806"/>
                  </a:lnTo>
                  <a:cubicBezTo>
                    <a:pt x="2701947" y="1250162"/>
                    <a:pt x="2601136" y="1350973"/>
                    <a:pt x="2476780" y="1350973"/>
                  </a:cubicBezTo>
                  <a:lnTo>
                    <a:pt x="225167" y="1350973"/>
                  </a:lnTo>
                  <a:cubicBezTo>
                    <a:pt x="100811" y="1350973"/>
                    <a:pt x="0" y="1250162"/>
                    <a:pt x="0" y="1125806"/>
                  </a:cubicBezTo>
                  <a:lnTo>
                    <a:pt x="0" y="225167"/>
                  </a:lnTo>
                  <a:close/>
                </a:path>
              </a:pathLst>
            </a:custGeom>
            <a:noFill/>
            <a:ln w="38100">
              <a:solidFill>
                <a:srgbClr val="DEC9A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149" tIns="142149" rIns="142149" bIns="1421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2000" kern="120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6" name="Forma libre 5"/>
            <p:cNvSpPr/>
            <p:nvPr/>
          </p:nvSpPr>
          <p:spPr>
            <a:xfrm>
              <a:off x="6758616" y="4479928"/>
              <a:ext cx="2701947" cy="1350973"/>
            </a:xfrm>
            <a:custGeom>
              <a:avLst/>
              <a:gdLst>
                <a:gd name="connsiteX0" fmla="*/ 0 w 2701947"/>
                <a:gd name="connsiteY0" fmla="*/ 225167 h 1350973"/>
                <a:gd name="connsiteX1" fmla="*/ 225167 w 2701947"/>
                <a:gd name="connsiteY1" fmla="*/ 0 h 1350973"/>
                <a:gd name="connsiteX2" fmla="*/ 2476780 w 2701947"/>
                <a:gd name="connsiteY2" fmla="*/ 0 h 1350973"/>
                <a:gd name="connsiteX3" fmla="*/ 2701947 w 2701947"/>
                <a:gd name="connsiteY3" fmla="*/ 225167 h 1350973"/>
                <a:gd name="connsiteX4" fmla="*/ 2701947 w 2701947"/>
                <a:gd name="connsiteY4" fmla="*/ 1125806 h 1350973"/>
                <a:gd name="connsiteX5" fmla="*/ 2476780 w 2701947"/>
                <a:gd name="connsiteY5" fmla="*/ 1350973 h 1350973"/>
                <a:gd name="connsiteX6" fmla="*/ 225167 w 2701947"/>
                <a:gd name="connsiteY6" fmla="*/ 1350973 h 1350973"/>
                <a:gd name="connsiteX7" fmla="*/ 0 w 2701947"/>
                <a:gd name="connsiteY7" fmla="*/ 1125806 h 1350973"/>
                <a:gd name="connsiteX8" fmla="*/ 0 w 2701947"/>
                <a:gd name="connsiteY8" fmla="*/ 225167 h 135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1947" h="1350973">
                  <a:moveTo>
                    <a:pt x="0" y="225167"/>
                  </a:moveTo>
                  <a:cubicBezTo>
                    <a:pt x="0" y="100811"/>
                    <a:pt x="100811" y="0"/>
                    <a:pt x="225167" y="0"/>
                  </a:cubicBezTo>
                  <a:lnTo>
                    <a:pt x="2476780" y="0"/>
                  </a:lnTo>
                  <a:cubicBezTo>
                    <a:pt x="2601136" y="0"/>
                    <a:pt x="2701947" y="100811"/>
                    <a:pt x="2701947" y="225167"/>
                  </a:cubicBezTo>
                  <a:lnTo>
                    <a:pt x="2701947" y="1125806"/>
                  </a:lnTo>
                  <a:cubicBezTo>
                    <a:pt x="2701947" y="1250162"/>
                    <a:pt x="2601136" y="1350973"/>
                    <a:pt x="2476780" y="1350973"/>
                  </a:cubicBezTo>
                  <a:lnTo>
                    <a:pt x="225167" y="1350973"/>
                  </a:lnTo>
                  <a:cubicBezTo>
                    <a:pt x="100811" y="1350973"/>
                    <a:pt x="0" y="1250162"/>
                    <a:pt x="0" y="1125806"/>
                  </a:cubicBezTo>
                  <a:lnTo>
                    <a:pt x="0" y="225167"/>
                  </a:lnTo>
                  <a:close/>
                </a:path>
              </a:pathLst>
            </a:custGeom>
            <a:noFill/>
            <a:ln w="38100">
              <a:solidFill>
                <a:srgbClr val="DEC9A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149" tIns="142149" rIns="142149" bIns="1421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2000" kern="120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Forma libre 6"/>
            <p:cNvSpPr/>
            <p:nvPr/>
          </p:nvSpPr>
          <p:spPr>
            <a:xfrm>
              <a:off x="2699279" y="4513886"/>
              <a:ext cx="2363452" cy="1283055"/>
            </a:xfrm>
            <a:custGeom>
              <a:avLst/>
              <a:gdLst>
                <a:gd name="connsiteX0" fmla="*/ 0 w 2701947"/>
                <a:gd name="connsiteY0" fmla="*/ 225167 h 1350973"/>
                <a:gd name="connsiteX1" fmla="*/ 225167 w 2701947"/>
                <a:gd name="connsiteY1" fmla="*/ 0 h 1350973"/>
                <a:gd name="connsiteX2" fmla="*/ 2476780 w 2701947"/>
                <a:gd name="connsiteY2" fmla="*/ 0 h 1350973"/>
                <a:gd name="connsiteX3" fmla="*/ 2701947 w 2701947"/>
                <a:gd name="connsiteY3" fmla="*/ 225167 h 1350973"/>
                <a:gd name="connsiteX4" fmla="*/ 2701947 w 2701947"/>
                <a:gd name="connsiteY4" fmla="*/ 1125806 h 1350973"/>
                <a:gd name="connsiteX5" fmla="*/ 2476780 w 2701947"/>
                <a:gd name="connsiteY5" fmla="*/ 1350973 h 1350973"/>
                <a:gd name="connsiteX6" fmla="*/ 225167 w 2701947"/>
                <a:gd name="connsiteY6" fmla="*/ 1350973 h 1350973"/>
                <a:gd name="connsiteX7" fmla="*/ 0 w 2701947"/>
                <a:gd name="connsiteY7" fmla="*/ 1125806 h 1350973"/>
                <a:gd name="connsiteX8" fmla="*/ 0 w 2701947"/>
                <a:gd name="connsiteY8" fmla="*/ 225167 h 135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1947" h="1350973">
                  <a:moveTo>
                    <a:pt x="0" y="225167"/>
                  </a:moveTo>
                  <a:cubicBezTo>
                    <a:pt x="0" y="100811"/>
                    <a:pt x="100811" y="0"/>
                    <a:pt x="225167" y="0"/>
                  </a:cubicBezTo>
                  <a:lnTo>
                    <a:pt x="2476780" y="0"/>
                  </a:lnTo>
                  <a:cubicBezTo>
                    <a:pt x="2601136" y="0"/>
                    <a:pt x="2701947" y="100811"/>
                    <a:pt x="2701947" y="225167"/>
                  </a:cubicBezTo>
                  <a:lnTo>
                    <a:pt x="2701947" y="1125806"/>
                  </a:lnTo>
                  <a:cubicBezTo>
                    <a:pt x="2701947" y="1250162"/>
                    <a:pt x="2601136" y="1350973"/>
                    <a:pt x="2476780" y="1350973"/>
                  </a:cubicBezTo>
                  <a:lnTo>
                    <a:pt x="225167" y="1350973"/>
                  </a:lnTo>
                  <a:cubicBezTo>
                    <a:pt x="100811" y="1350973"/>
                    <a:pt x="0" y="1250162"/>
                    <a:pt x="0" y="1125806"/>
                  </a:cubicBezTo>
                  <a:lnTo>
                    <a:pt x="0" y="225167"/>
                  </a:lnTo>
                  <a:close/>
                </a:path>
              </a:pathLst>
            </a:custGeom>
            <a:noFill/>
            <a:ln w="38100">
              <a:solidFill>
                <a:srgbClr val="DEC9A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149" tIns="142149" rIns="142149" bIns="1421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2000" kern="12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8" name="Forma libre 7"/>
            <p:cNvSpPr/>
            <p:nvPr/>
          </p:nvSpPr>
          <p:spPr>
            <a:xfrm>
              <a:off x="1423473" y="2345158"/>
              <a:ext cx="2701947" cy="1350973"/>
            </a:xfrm>
            <a:custGeom>
              <a:avLst/>
              <a:gdLst>
                <a:gd name="connsiteX0" fmla="*/ 0 w 2701947"/>
                <a:gd name="connsiteY0" fmla="*/ 225167 h 1350973"/>
                <a:gd name="connsiteX1" fmla="*/ 225167 w 2701947"/>
                <a:gd name="connsiteY1" fmla="*/ 0 h 1350973"/>
                <a:gd name="connsiteX2" fmla="*/ 2476780 w 2701947"/>
                <a:gd name="connsiteY2" fmla="*/ 0 h 1350973"/>
                <a:gd name="connsiteX3" fmla="*/ 2701947 w 2701947"/>
                <a:gd name="connsiteY3" fmla="*/ 225167 h 1350973"/>
                <a:gd name="connsiteX4" fmla="*/ 2701947 w 2701947"/>
                <a:gd name="connsiteY4" fmla="*/ 1125806 h 1350973"/>
                <a:gd name="connsiteX5" fmla="*/ 2476780 w 2701947"/>
                <a:gd name="connsiteY5" fmla="*/ 1350973 h 1350973"/>
                <a:gd name="connsiteX6" fmla="*/ 225167 w 2701947"/>
                <a:gd name="connsiteY6" fmla="*/ 1350973 h 1350973"/>
                <a:gd name="connsiteX7" fmla="*/ 0 w 2701947"/>
                <a:gd name="connsiteY7" fmla="*/ 1125806 h 1350973"/>
                <a:gd name="connsiteX8" fmla="*/ 0 w 2701947"/>
                <a:gd name="connsiteY8" fmla="*/ 225167 h 135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1947" h="1350973">
                  <a:moveTo>
                    <a:pt x="0" y="225167"/>
                  </a:moveTo>
                  <a:cubicBezTo>
                    <a:pt x="0" y="100811"/>
                    <a:pt x="100811" y="0"/>
                    <a:pt x="225167" y="0"/>
                  </a:cubicBezTo>
                  <a:lnTo>
                    <a:pt x="2476780" y="0"/>
                  </a:lnTo>
                  <a:cubicBezTo>
                    <a:pt x="2601136" y="0"/>
                    <a:pt x="2701947" y="100811"/>
                    <a:pt x="2701947" y="225167"/>
                  </a:cubicBezTo>
                  <a:lnTo>
                    <a:pt x="2701947" y="1125806"/>
                  </a:lnTo>
                  <a:cubicBezTo>
                    <a:pt x="2701947" y="1250162"/>
                    <a:pt x="2601136" y="1350973"/>
                    <a:pt x="2476780" y="1350973"/>
                  </a:cubicBezTo>
                  <a:lnTo>
                    <a:pt x="225167" y="1350973"/>
                  </a:lnTo>
                  <a:cubicBezTo>
                    <a:pt x="100811" y="1350973"/>
                    <a:pt x="0" y="1250162"/>
                    <a:pt x="0" y="1125806"/>
                  </a:cubicBezTo>
                  <a:lnTo>
                    <a:pt x="0" y="225167"/>
                  </a:lnTo>
                  <a:close/>
                </a:path>
              </a:pathLst>
            </a:custGeom>
            <a:noFill/>
            <a:ln w="38100">
              <a:solidFill>
                <a:srgbClr val="DEC9A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149" tIns="142149" rIns="142149" bIns="1421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2000" kern="120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sp>
        <p:nvSpPr>
          <p:cNvPr id="9" name="Rectángulo 8"/>
          <p:cNvSpPr/>
          <p:nvPr/>
        </p:nvSpPr>
        <p:spPr>
          <a:xfrm>
            <a:off x="5152207" y="2669411"/>
            <a:ext cx="22873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Prevenir,</a:t>
            </a:r>
          </a:p>
          <a:p>
            <a:pPr algn="ctr"/>
            <a:r>
              <a:rPr lang="es-MX" b="1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 </a:t>
            </a:r>
            <a:r>
              <a:rPr lang="es-MX" b="1" dirty="0">
                <a:solidFill>
                  <a:srgbClr val="6E152E"/>
                </a:solidFill>
                <a:latin typeface="Montserrat" panose="00000500000000000000" pitchFamily="2" charset="0"/>
              </a:rPr>
              <a:t>atender, sancionar y erradicar la violencia contra las mujeres</a:t>
            </a:r>
            <a:endParaRPr lang="es-MX" b="1" dirty="0">
              <a:solidFill>
                <a:srgbClr val="6E152E"/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4907584" y="887961"/>
            <a:ext cx="28362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Diseña y norma </a:t>
            </a:r>
            <a:r>
              <a:rPr lang="es-MX" sz="1600" b="1" dirty="0">
                <a:solidFill>
                  <a:srgbClr val="6E152E"/>
                </a:solidFill>
                <a:latin typeface="Montserrat" panose="00000500000000000000" pitchFamily="2" charset="0"/>
              </a:rPr>
              <a:t>la política </a:t>
            </a:r>
            <a:r>
              <a:rPr lang="es-MX" sz="1600" b="1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nacional contra la violencia hacia las mujeres</a:t>
            </a:r>
            <a:endParaRPr lang="es-MX" sz="1600" b="1" dirty="0">
              <a:solidFill>
                <a:srgbClr val="6E152E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8636293" y="2987064"/>
            <a:ext cx="28362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i="1" dirty="0" smtClean="0">
                <a:latin typeface="Montserrat" panose="00000500000000000000" pitchFamily="2" charset="0"/>
              </a:rPr>
              <a:t>Coordina con los </a:t>
            </a:r>
            <a:r>
              <a:rPr lang="es-MX" sz="1600" b="1" i="1" dirty="0">
                <a:latin typeface="Montserrat" panose="00000500000000000000" pitchFamily="2" charset="0"/>
              </a:rPr>
              <a:t>tres niveles de </a:t>
            </a:r>
            <a:r>
              <a:rPr lang="es-MX" sz="1600" b="1" i="1" dirty="0" smtClean="0">
                <a:latin typeface="Montserrat" panose="00000500000000000000" pitchFamily="2" charset="0"/>
              </a:rPr>
              <a:t>gobierno y con los tres poderes del Estado</a:t>
            </a:r>
            <a:endParaRPr lang="es-MX" sz="1600" b="1" i="1" dirty="0"/>
          </a:p>
        </p:txBody>
      </p:sp>
      <p:sp>
        <p:nvSpPr>
          <p:cNvPr id="12" name="Rectángulo 11"/>
          <p:cNvSpPr/>
          <p:nvPr/>
        </p:nvSpPr>
        <p:spPr>
          <a:xfrm>
            <a:off x="6902951" y="4845184"/>
            <a:ext cx="283624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MX" dirty="0" smtClean="0">
              <a:latin typeface="Montserrat" panose="00000500000000000000" pitchFamily="2" charset="0"/>
            </a:endParaRPr>
          </a:p>
          <a:p>
            <a:pPr algn="ctr"/>
            <a:r>
              <a:rPr lang="es-MX" sz="1600" dirty="0" smtClean="0">
                <a:latin typeface="Montserrat" panose="00000500000000000000" pitchFamily="2" charset="0"/>
              </a:rPr>
              <a:t>Da seguimiento a las </a:t>
            </a:r>
            <a:r>
              <a:rPr lang="es-MX" sz="1600" b="1" i="1" dirty="0" smtClean="0">
                <a:latin typeface="Montserrat" panose="00000500000000000000" pitchFamily="2" charset="0"/>
              </a:rPr>
              <a:t>Alertas de Violencia de G</a:t>
            </a:r>
            <a:r>
              <a:rPr lang="es-ES" sz="1600" b="1" i="1" dirty="0" err="1" smtClean="0">
                <a:latin typeface="Montserrat" panose="00000500000000000000" pitchFamily="2" charset="0"/>
              </a:rPr>
              <a:t>énero</a:t>
            </a:r>
            <a:r>
              <a:rPr lang="es-ES" sz="1600" b="1" i="1" dirty="0" smtClean="0">
                <a:latin typeface="Montserrat" panose="00000500000000000000" pitchFamily="2" charset="0"/>
              </a:rPr>
              <a:t> </a:t>
            </a:r>
            <a:r>
              <a:rPr lang="es-ES" sz="1600" dirty="0" smtClean="0">
                <a:latin typeface="Montserrat" panose="00000500000000000000" pitchFamily="2" charset="0"/>
              </a:rPr>
              <a:t>contra las Mujeres</a:t>
            </a:r>
            <a:endParaRPr lang="es-MX" sz="1600" dirty="0"/>
          </a:p>
        </p:txBody>
      </p:sp>
      <p:sp>
        <p:nvSpPr>
          <p:cNvPr id="13" name="Rectángulo 12"/>
          <p:cNvSpPr/>
          <p:nvPr/>
        </p:nvSpPr>
        <p:spPr>
          <a:xfrm>
            <a:off x="2623027" y="5038026"/>
            <a:ext cx="24809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i="1" dirty="0" smtClean="0">
                <a:latin typeface="Montserrat" panose="00000500000000000000" pitchFamily="2" charset="0"/>
              </a:rPr>
              <a:t>Elabora </a:t>
            </a:r>
            <a:r>
              <a:rPr lang="es-MX" sz="1600" b="1" i="1" dirty="0">
                <a:latin typeface="Montserrat" panose="00000500000000000000" pitchFamily="2" charset="0"/>
              </a:rPr>
              <a:t>y </a:t>
            </a:r>
            <a:r>
              <a:rPr lang="es-MX" sz="1600" b="1" i="1" dirty="0" smtClean="0">
                <a:latin typeface="Montserrat" panose="00000500000000000000" pitchFamily="2" charset="0"/>
              </a:rPr>
              <a:t>da </a:t>
            </a:r>
            <a:r>
              <a:rPr lang="es-MX" sz="1600" b="1" i="1" dirty="0">
                <a:latin typeface="Montserrat" panose="00000500000000000000" pitchFamily="2" charset="0"/>
              </a:rPr>
              <a:t>seguimiento al Programa </a:t>
            </a:r>
            <a:r>
              <a:rPr lang="es-MX" sz="1600" b="1" i="1" dirty="0" smtClean="0">
                <a:latin typeface="Montserrat" panose="00000500000000000000" pitchFamily="2" charset="0"/>
              </a:rPr>
              <a:t>Integral a través del Sistema Nacional</a:t>
            </a:r>
            <a:endParaRPr lang="es-MX" sz="1600" b="1" i="1" dirty="0"/>
          </a:p>
        </p:txBody>
      </p:sp>
      <p:sp>
        <p:nvSpPr>
          <p:cNvPr id="14" name="Rectángulo 13"/>
          <p:cNvSpPr/>
          <p:nvPr/>
        </p:nvSpPr>
        <p:spPr>
          <a:xfrm>
            <a:off x="1302620" y="3007965"/>
            <a:ext cx="28362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i="1" dirty="0" smtClean="0">
                <a:latin typeface="Montserrat" panose="00000500000000000000" pitchFamily="2" charset="0"/>
              </a:rPr>
              <a:t>Promueve </a:t>
            </a:r>
            <a:r>
              <a:rPr lang="es-MX" sz="1600" b="1" i="1" dirty="0">
                <a:latin typeface="Montserrat" panose="00000500000000000000" pitchFamily="2" charset="0"/>
              </a:rPr>
              <a:t>el cumplimiento de las obligaciones internacionales</a:t>
            </a:r>
            <a:endParaRPr lang="es-MX" sz="1600" b="1" i="1" dirty="0"/>
          </a:p>
        </p:txBody>
      </p:sp>
      <p:sp>
        <p:nvSpPr>
          <p:cNvPr id="15" name="Rectángulo 14"/>
          <p:cNvSpPr/>
          <p:nvPr/>
        </p:nvSpPr>
        <p:spPr>
          <a:xfrm>
            <a:off x="348451" y="784635"/>
            <a:ext cx="49251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 smtClea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Atribuciones de la  </a:t>
            </a:r>
          </a:p>
          <a:p>
            <a:r>
              <a:rPr lang="es-MX" sz="2400" b="1" dirty="0" smtClean="0">
                <a:latin typeface="Montserrat" panose="00000500000000000000" pitchFamily="2" charset="0"/>
              </a:rPr>
              <a:t>CONAVIM</a:t>
            </a:r>
            <a:endParaRPr lang="es-MX" sz="2400" dirty="0" smtClean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97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43840" y="645381"/>
            <a:ext cx="992304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Montserrat" panose="00000500000000000000" pitchFamily="2" charset="0"/>
              </a:rPr>
              <a:t>¿Qué se ha hecho durante el confinamiento?</a:t>
            </a:r>
          </a:p>
          <a:p>
            <a:r>
              <a:rPr lang="es-ES" sz="3200" b="1" dirty="0" smtClean="0">
                <a:solidFill>
                  <a:srgbClr val="245C4F"/>
                </a:solidFill>
                <a:latin typeface="Montserrat" panose="00000500000000000000" pitchFamily="2" charset="0"/>
              </a:rPr>
              <a:t>SEGOB</a:t>
            </a:r>
            <a:endParaRPr lang="es-ES" sz="3200" b="1" dirty="0">
              <a:solidFill>
                <a:srgbClr val="245C4F"/>
              </a:solidFill>
              <a:latin typeface="Montserrat" panose="00000500000000000000" pitchFamily="2" charset="0"/>
            </a:endParaRPr>
          </a:p>
          <a:p>
            <a:endParaRPr lang="es-ES" dirty="0"/>
          </a:p>
        </p:txBody>
      </p:sp>
      <p:sp>
        <p:nvSpPr>
          <p:cNvPr id="3" name="Rectángulo 2"/>
          <p:cNvSpPr/>
          <p:nvPr/>
        </p:nvSpPr>
        <p:spPr>
          <a:xfrm>
            <a:off x="355979" y="2144352"/>
            <a:ext cx="1130034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/>
            <a:r>
              <a:rPr lang="es-MX" sz="2500" dirty="0" smtClean="0">
                <a:latin typeface="Montserrat" panose="00000500000000000000" pitchFamily="2" charset="0"/>
              </a:rPr>
              <a:t>Declaró </a:t>
            </a:r>
            <a:r>
              <a:rPr lang="es-MX" sz="2500" dirty="0">
                <a:latin typeface="Montserrat" panose="00000500000000000000" pitchFamily="2" charset="0"/>
              </a:rPr>
              <a:t>como </a:t>
            </a:r>
            <a:r>
              <a:rPr lang="es-MX" sz="2500" b="1" dirty="0">
                <a:latin typeface="Montserrat" panose="00000500000000000000" pitchFamily="2" charset="0"/>
              </a:rPr>
              <a:t>actividad esencial </a:t>
            </a:r>
            <a:r>
              <a:rPr lang="es-MX" sz="2500" dirty="0">
                <a:latin typeface="Montserrat" panose="00000500000000000000" pitchFamily="2" charset="0"/>
              </a:rPr>
              <a:t>la atención a la violencia contra las mujeres</a:t>
            </a:r>
          </a:p>
          <a:p>
            <a:endParaRPr lang="es-MX" sz="2500" dirty="0">
              <a:latin typeface="Montserrat" panose="00000500000000000000" pitchFamily="2" charset="0"/>
            </a:endParaRPr>
          </a:p>
          <a:p>
            <a:r>
              <a:rPr lang="es-MX" sz="2500" dirty="0">
                <a:latin typeface="Montserrat" panose="00000500000000000000" pitchFamily="2" charset="0"/>
              </a:rPr>
              <a:t>Conformó el </a:t>
            </a:r>
            <a:r>
              <a:rPr lang="es-MX" sz="2500" b="1" i="1" dirty="0">
                <a:latin typeface="Montserrat" panose="00000500000000000000" pitchFamily="2" charset="0"/>
              </a:rPr>
              <a:t>Grupo </a:t>
            </a:r>
            <a:r>
              <a:rPr lang="es-MX" sz="2500" b="1" i="1" dirty="0" smtClean="0">
                <a:latin typeface="Montserrat" panose="00000500000000000000" pitchFamily="2" charset="0"/>
              </a:rPr>
              <a:t>impulsor </a:t>
            </a:r>
            <a:r>
              <a:rPr lang="es-MX" sz="2500" i="1" dirty="0">
                <a:latin typeface="Montserrat" panose="00000500000000000000" pitchFamily="2" charset="0"/>
              </a:rPr>
              <a:t>multiagencial para la estrategia nacional de protección a mujeres adultas mayores, adolescentes y adultas</a:t>
            </a:r>
            <a:r>
              <a:rPr lang="es-MX" sz="2500" dirty="0">
                <a:latin typeface="Montserrat" panose="00000500000000000000" pitchFamily="2" charset="0"/>
              </a:rPr>
              <a:t>.  </a:t>
            </a:r>
          </a:p>
          <a:p>
            <a:endParaRPr lang="es-MX" sz="2500" dirty="0">
              <a:latin typeface="Montserrat" panose="00000500000000000000" pitchFamily="2" charset="0"/>
            </a:endParaRPr>
          </a:p>
          <a:p>
            <a:r>
              <a:rPr lang="es-MX" sz="2500" dirty="0">
                <a:latin typeface="Montserrat" panose="00000500000000000000" pitchFamily="2" charset="0"/>
              </a:rPr>
              <a:t>Emitió un Comunicado exhortando a los Gobiernos de las entidades federativas y a los municipios, para que en el marco de sus atribuciones, </a:t>
            </a:r>
            <a:r>
              <a:rPr lang="es-MX" sz="2500" b="1" dirty="0">
                <a:latin typeface="Montserrat" panose="00000500000000000000" pitchFamily="2" charset="0"/>
              </a:rPr>
              <a:t>realicen acciones </a:t>
            </a:r>
            <a:r>
              <a:rPr lang="es-MX" sz="2500" dirty="0">
                <a:latin typeface="Montserrat" panose="00000500000000000000" pitchFamily="2" charset="0"/>
              </a:rPr>
              <a:t>para atender a las mujeres que viven violencia </a:t>
            </a:r>
            <a:r>
              <a:rPr lang="es-MX" sz="2500" dirty="0" smtClean="0">
                <a:latin typeface="Montserrat" panose="00000500000000000000" pitchFamily="2" charset="0"/>
              </a:rPr>
              <a:t>familiar. </a:t>
            </a:r>
            <a:endParaRPr lang="es-MX" sz="25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59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53105" y="1780461"/>
            <a:ext cx="113578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MX" sz="2400" dirty="0">
              <a:latin typeface="Montserrat" panose="00000500000000000000" pitchFamily="2" charset="0"/>
            </a:endParaRPr>
          </a:p>
          <a:p>
            <a:r>
              <a:rPr lang="es-MX" sz="2400" dirty="0" smtClean="0">
                <a:latin typeface="Montserrat" panose="00000500000000000000" pitchFamily="2" charset="0"/>
              </a:rPr>
              <a:t>Solicitó </a:t>
            </a:r>
            <a:r>
              <a:rPr lang="es-MX" sz="2400" dirty="0">
                <a:latin typeface="Montserrat" panose="00000500000000000000" pitchFamily="2" charset="0"/>
              </a:rPr>
              <a:t>a los </a:t>
            </a:r>
            <a:r>
              <a:rPr lang="es-MX" sz="2400" b="1" dirty="0">
                <a:latin typeface="Montserrat" panose="00000500000000000000" pitchFamily="2" charset="0"/>
              </a:rPr>
              <a:t>Tribunales de Justicia Locales </a:t>
            </a:r>
            <a:r>
              <a:rPr lang="es-MX" sz="2400" dirty="0">
                <a:latin typeface="Montserrat" panose="00000500000000000000" pitchFamily="2" charset="0"/>
              </a:rPr>
              <a:t>contar con juzgados de guardia que dieran trámite a los asuntos urgentes de violencia contra las mujeres (medidas de protección y pensiones alimenticias).</a:t>
            </a:r>
          </a:p>
          <a:p>
            <a:endParaRPr lang="es-MX" sz="2400" dirty="0">
              <a:latin typeface="Montserrat" panose="00000500000000000000" pitchFamily="2" charset="0"/>
            </a:endParaRPr>
          </a:p>
          <a:p>
            <a:r>
              <a:rPr lang="es-MX" sz="2400" dirty="0" smtClean="0">
                <a:latin typeface="Montserrat" panose="00000500000000000000" pitchFamily="2" charset="0"/>
              </a:rPr>
              <a:t>Solicitó </a:t>
            </a:r>
            <a:r>
              <a:rPr lang="es-MX" sz="2400" dirty="0">
                <a:latin typeface="Montserrat" panose="00000500000000000000" pitchFamily="2" charset="0"/>
              </a:rPr>
              <a:t>a las </a:t>
            </a:r>
            <a:r>
              <a:rPr lang="es-MX" sz="2400" b="1" dirty="0">
                <a:latin typeface="Montserrat" panose="00000500000000000000" pitchFamily="2" charset="0"/>
              </a:rPr>
              <a:t>Fiscalías y Procuraduría de Justicia </a:t>
            </a:r>
            <a:r>
              <a:rPr lang="es-MX" sz="2400" dirty="0">
                <a:latin typeface="Montserrat" panose="00000500000000000000" pitchFamily="2" charset="0"/>
              </a:rPr>
              <a:t>locales servicios de atención y presentación de denuncias en caso de violencia contra las mujeres.</a:t>
            </a:r>
          </a:p>
          <a:p>
            <a:endParaRPr lang="es-MX" sz="2400" dirty="0">
              <a:latin typeface="Montserrat" panose="00000500000000000000" pitchFamily="2" charset="0"/>
            </a:endParaRPr>
          </a:p>
          <a:p>
            <a:r>
              <a:rPr lang="es-MX" sz="2400" dirty="0" smtClean="0">
                <a:latin typeface="Montserrat" panose="00000500000000000000" pitchFamily="2" charset="0"/>
              </a:rPr>
              <a:t>Solicitó </a:t>
            </a:r>
            <a:r>
              <a:rPr lang="es-MX" sz="2400" dirty="0">
                <a:latin typeface="Montserrat" panose="00000500000000000000" pitchFamily="2" charset="0"/>
              </a:rPr>
              <a:t>a los todos los servicios de </a:t>
            </a:r>
            <a:r>
              <a:rPr lang="es-MX" sz="2400" b="1" dirty="0">
                <a:latin typeface="Montserrat" panose="00000500000000000000" pitchFamily="2" charset="0"/>
              </a:rPr>
              <a:t>salud</a:t>
            </a:r>
            <a:r>
              <a:rPr lang="es-MX" sz="2400" dirty="0">
                <a:latin typeface="Montserrat" panose="00000500000000000000" pitchFamily="2" charset="0"/>
              </a:rPr>
              <a:t> a que no descuidaran los servicios derivados de la </a:t>
            </a:r>
            <a:r>
              <a:rPr lang="es-MX" sz="2400" b="1" dirty="0" smtClean="0">
                <a:latin typeface="Montserrat" panose="00000500000000000000" pitchFamily="2" charset="0"/>
              </a:rPr>
              <a:t>NOM</a:t>
            </a:r>
            <a:r>
              <a:rPr lang="es-MX" sz="2400" dirty="0" smtClean="0">
                <a:latin typeface="Montserrat" panose="00000500000000000000" pitchFamily="2" charset="0"/>
              </a:rPr>
              <a:t>-</a:t>
            </a:r>
            <a:r>
              <a:rPr lang="es-MX" sz="2400" b="1" dirty="0" smtClean="0">
                <a:latin typeface="Montserrat" panose="00000500000000000000" pitchFamily="2" charset="0"/>
              </a:rPr>
              <a:t>046</a:t>
            </a:r>
            <a:r>
              <a:rPr lang="es-MX" sz="2400" dirty="0" smtClean="0">
                <a:latin typeface="Montserrat" panose="00000500000000000000" pitchFamily="2" charset="0"/>
              </a:rPr>
              <a:t>-SSA2-2005</a:t>
            </a:r>
            <a:r>
              <a:rPr lang="es-MX" sz="2400" dirty="0">
                <a:latin typeface="Montserrat" panose="00000500000000000000" pitchFamily="2" charset="0"/>
              </a:rPr>
              <a:t>. Violencia familiar, sexual y contra las mujeres</a:t>
            </a:r>
            <a:r>
              <a:rPr lang="es-MX" sz="2400" dirty="0" smtClean="0">
                <a:latin typeface="Montserrat" panose="00000500000000000000" pitchFamily="2" charset="0"/>
              </a:rPr>
              <a:t>.</a:t>
            </a:r>
            <a:endParaRPr lang="es-MX" sz="2400" dirty="0">
              <a:latin typeface="Montserrat" panose="00000500000000000000" pitchFamily="2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53105" y="705549"/>
            <a:ext cx="563184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latin typeface="Montserrat" panose="00000500000000000000" pitchFamily="2" charset="0"/>
              </a:rPr>
              <a:t>¿</a:t>
            </a:r>
            <a:r>
              <a:rPr lang="es-ES" sz="3200" b="1" dirty="0" smtClean="0">
                <a:latin typeface="Montserrat" panose="00000500000000000000" pitchFamily="2" charset="0"/>
              </a:rPr>
              <a:t>Qué más se ha hecho?</a:t>
            </a:r>
          </a:p>
          <a:p>
            <a:r>
              <a:rPr lang="es-ES" sz="3200" b="1" dirty="0" smtClean="0">
                <a:solidFill>
                  <a:srgbClr val="245C4F"/>
                </a:solidFill>
                <a:latin typeface="Montserrat" panose="00000500000000000000" pitchFamily="2" charset="0"/>
              </a:rPr>
              <a:t>CONAVIM</a:t>
            </a:r>
            <a:endParaRPr lang="es-ES" sz="3200" b="1" dirty="0">
              <a:solidFill>
                <a:srgbClr val="245C4F"/>
              </a:solidFill>
              <a:latin typeface="Montserrat" panose="00000500000000000000" pitchFamily="2" charset="0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344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57802" y="588138"/>
            <a:ext cx="115068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latin typeface="Montserrat" panose="00000500000000000000" pitchFamily="2" charset="0"/>
              </a:rPr>
              <a:t>El Programa Integral para Prevenir, Atender, Sancionar y Erradicar la Violencia contra las Mujeres </a:t>
            </a:r>
            <a:endParaRPr lang="es-ES" sz="2800" b="1" dirty="0">
              <a:latin typeface="Montserrat" panose="00000500000000000000" pitchFamily="2" charset="0"/>
            </a:endParaRPr>
          </a:p>
          <a:p>
            <a:endParaRPr lang="es-ES" sz="2800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994298"/>
              </p:ext>
            </p:extLst>
          </p:nvPr>
        </p:nvGraphicFramePr>
        <p:xfrm>
          <a:off x="564481" y="1942355"/>
          <a:ext cx="10763250" cy="4435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56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575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128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b="1" dirty="0" smtClean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</a:rPr>
                        <a:t>Objetivo 1</a:t>
                      </a:r>
                    </a:p>
                  </a:txBody>
                  <a:tcPr>
                    <a:solidFill>
                      <a:srgbClr val="6E152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b="1" dirty="0" smtClean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</a:rPr>
                        <a:t>Objetivo 2</a:t>
                      </a:r>
                    </a:p>
                  </a:txBody>
                  <a:tcPr>
                    <a:solidFill>
                      <a:srgbClr val="6E15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00599">
                <a:tc>
                  <a:txBody>
                    <a:bodyPr/>
                    <a:lstStyle/>
                    <a:p>
                      <a:pPr lvl="0" algn="l"/>
                      <a:r>
                        <a:rPr lang="es-ES_tradnl" sz="2400" b="0" kern="12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Implementar medidas de prevención de factores de riesgo</a:t>
                      </a:r>
                      <a:endParaRPr lang="es-MX" sz="2400" dirty="0">
                        <a:latin typeface="Montserrat" panose="00000500000000000000" pitchFamily="2" charset="0"/>
                      </a:endParaRPr>
                    </a:p>
                  </a:txBody>
                  <a:tcPr anchor="ctr">
                    <a:solidFill>
                      <a:srgbClr val="EBDE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 smtClean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Garantizar servicios de atención integral especializada</a:t>
                      </a:r>
                      <a:endParaRPr lang="es-MX" sz="2400" dirty="0">
                        <a:latin typeface="Montserrat" panose="00000500000000000000" pitchFamily="2" charset="0"/>
                      </a:endParaRPr>
                    </a:p>
                  </a:txBody>
                  <a:tcPr anchor="ctr">
                    <a:solidFill>
                      <a:srgbClr val="EBD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28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b="1" kern="1200" dirty="0" smtClean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Objetivo 3</a:t>
                      </a:r>
                    </a:p>
                  </a:txBody>
                  <a:tcPr>
                    <a:solidFill>
                      <a:srgbClr val="6E152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b="1" kern="1200" dirty="0" smtClean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Objetivo 4</a:t>
                      </a:r>
                    </a:p>
                  </a:txBody>
                  <a:tcPr>
                    <a:solidFill>
                      <a:srgbClr val="6E15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33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_tradnl" sz="2400" b="0" kern="1200" dirty="0" smtClean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2400" b="0" kern="12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Promover el acceso efectivo de las mujeres a la justicia</a:t>
                      </a:r>
                      <a:r>
                        <a:rPr lang="es-ES" sz="2400" dirty="0" smtClean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. </a:t>
                      </a:r>
                      <a:endParaRPr lang="es-MX" sz="2400" dirty="0" smtClean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>
                    <a:solidFill>
                      <a:srgbClr val="EBDE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_tradnl" sz="2400" b="0" kern="1200" dirty="0" smtClean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2400" b="0" kern="12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Fortalecer la coordinación entre los tres órdenes de gobierno y los Poderes del Estado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2400" b="1" dirty="0" smtClean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>
                    <a:solidFill>
                      <a:srgbClr val="EBD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26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521328" y="232755"/>
            <a:ext cx="974428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200" b="1" dirty="0" smtClean="0">
                <a:solidFill>
                  <a:srgbClr val="245C4F"/>
                </a:solidFill>
              </a:rPr>
              <a:t>Coordinación de los Centros de Justicia para las Mujeres</a:t>
            </a:r>
          </a:p>
          <a:p>
            <a:endParaRPr lang="es-ES" dirty="0"/>
          </a:p>
        </p:txBody>
      </p:sp>
      <p:sp>
        <p:nvSpPr>
          <p:cNvPr id="4" name="Rectángulo 3"/>
          <p:cNvSpPr/>
          <p:nvPr/>
        </p:nvSpPr>
        <p:spPr>
          <a:xfrm>
            <a:off x="659372" y="911426"/>
            <a:ext cx="66695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>
                <a:latin typeface="Montserrat" panose="00000500000000000000" pitchFamily="2" charset="0"/>
              </a:rPr>
              <a:t>Se realizan acciones de coordinación con los 48 Centros </a:t>
            </a:r>
            <a:r>
              <a:rPr lang="es-MX" sz="1600" dirty="0" smtClean="0">
                <a:latin typeface="Montserrat" panose="00000500000000000000" pitchFamily="2" charset="0"/>
              </a:rPr>
              <a:t>que </a:t>
            </a:r>
            <a:r>
              <a:rPr lang="es-MX" sz="1600" dirty="0">
                <a:latin typeface="Montserrat" panose="00000500000000000000" pitchFamily="2" charset="0"/>
              </a:rPr>
              <a:t>se encuentran en 28 </a:t>
            </a:r>
            <a:r>
              <a:rPr lang="es-MX" sz="1600" dirty="0" smtClean="0">
                <a:latin typeface="Montserrat" panose="00000500000000000000" pitchFamily="2" charset="0"/>
              </a:rPr>
              <a:t>Estados de la República, que brindan servicios de atención psicológica, médica, legal y en algunos de capacitación para el empleo.</a:t>
            </a:r>
          </a:p>
          <a:p>
            <a:endParaRPr lang="es-MX" sz="1600" dirty="0">
              <a:latin typeface="Montserrat" panose="00000500000000000000" pitchFamily="2" charset="0"/>
            </a:endParaRPr>
          </a:p>
          <a:p>
            <a:r>
              <a:rPr lang="es-MX" sz="1600" dirty="0" smtClean="0">
                <a:latin typeface="Montserrat" panose="00000500000000000000" pitchFamily="2" charset="0"/>
              </a:rPr>
              <a:t>Se capacita para la investigación de casos de feminicidio desde la perspectiva de género</a:t>
            </a:r>
          </a:p>
          <a:p>
            <a:endParaRPr lang="es-MX" sz="1600" dirty="0">
              <a:latin typeface="Montserrat" panose="00000500000000000000" pitchFamily="2" charset="0"/>
            </a:endParaRPr>
          </a:p>
          <a:p>
            <a:r>
              <a:rPr lang="es-MX" sz="1600" dirty="0">
                <a:latin typeface="Montserrat" panose="00000500000000000000" pitchFamily="2" charset="0"/>
              </a:rPr>
              <a:t>Promueve </a:t>
            </a:r>
            <a:r>
              <a:rPr lang="es-MX" sz="1600" dirty="0" smtClean="0">
                <a:latin typeface="Montserrat" panose="00000500000000000000" pitchFamily="2" charset="0"/>
              </a:rPr>
              <a:t> el"Modelo </a:t>
            </a:r>
            <a:r>
              <a:rPr lang="es-MX" sz="1600" dirty="0">
                <a:latin typeface="Montserrat" panose="00000500000000000000" pitchFamily="2" charset="0"/>
              </a:rPr>
              <a:t>de Atención psicopedagógica para NNA</a:t>
            </a:r>
            <a:r>
              <a:rPr lang="es-MX" sz="1600" dirty="0" smtClean="0">
                <a:latin typeface="Montserrat" panose="00000500000000000000" pitchFamily="2" charset="0"/>
              </a:rPr>
              <a:t>" </a:t>
            </a:r>
          </a:p>
          <a:p>
            <a:endParaRPr lang="es-MX" sz="1400" dirty="0" smtClean="0"/>
          </a:p>
          <a:p>
            <a:endParaRPr lang="es-MX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E34645C7-2A82-2345-8E1F-29C9D6F3CB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390393"/>
              </p:ext>
            </p:extLst>
          </p:nvPr>
        </p:nvGraphicFramePr>
        <p:xfrm>
          <a:off x="8009938" y="911426"/>
          <a:ext cx="3755694" cy="308881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942252">
                  <a:extLst>
                    <a:ext uri="{9D8B030D-6E8A-4147-A177-3AD203B41FA5}">
                      <a16:colId xmlns:a16="http://schemas.microsoft.com/office/drawing/2014/main" xmlns="" val="2811535884"/>
                    </a:ext>
                  </a:extLst>
                </a:gridCol>
                <a:gridCol w="813442">
                  <a:extLst>
                    <a:ext uri="{9D8B030D-6E8A-4147-A177-3AD203B41FA5}">
                      <a16:colId xmlns:a16="http://schemas.microsoft.com/office/drawing/2014/main" xmlns="" val="3190028143"/>
                    </a:ext>
                  </a:extLst>
                </a:gridCol>
              </a:tblGrid>
              <a:tr h="1183814">
                <a:tc gridSpan="2">
                  <a:txBody>
                    <a:bodyPr/>
                    <a:lstStyle/>
                    <a:p>
                      <a:r>
                        <a:rPr lang="es-MX" sz="1500" baseline="0" dirty="0">
                          <a:latin typeface="Montserrat" panose="00000500000000000000" pitchFamily="2" charset="0"/>
                        </a:rPr>
                        <a:t>Estados con mayor incremento de mujeres atendidas, 1er. Trimestre 2020. Porcentaje</a:t>
                      </a:r>
                    </a:p>
                  </a:txBody>
                  <a:tcPr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69347144"/>
                  </a:ext>
                </a:extLst>
              </a:tr>
              <a:tr h="18556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Sinaloa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263.8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9065012"/>
                  </a:ext>
                </a:extLst>
              </a:tr>
              <a:tr h="18556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Hidalgo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67.8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0304677"/>
                  </a:ext>
                </a:extLst>
              </a:tr>
              <a:tr h="18556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Quintana Roo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61.7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64670869"/>
                  </a:ext>
                </a:extLst>
              </a:tr>
              <a:tr h="18556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Jalisco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61.6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8338955"/>
                  </a:ext>
                </a:extLst>
              </a:tr>
              <a:tr h="18556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Michoacán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46.6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9499125"/>
                  </a:ext>
                </a:extLst>
              </a:tr>
              <a:tr h="18556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Guanajuato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36.7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47984185"/>
                  </a:ext>
                </a:extLst>
              </a:tr>
              <a:tr h="18556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Morelos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26.9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21851423"/>
                  </a:ext>
                </a:extLst>
              </a:tr>
              <a:tr h="18556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Guerrero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u="none" strike="noStrike" baseline="0" dirty="0">
                          <a:effectLst/>
                          <a:latin typeface="Montserrat" panose="00000500000000000000" pitchFamily="2" charset="0"/>
                        </a:rPr>
                        <a:t>26.2</a:t>
                      </a:r>
                      <a:endParaRPr lang="es-MX" sz="1500" b="0" i="0" u="none" strike="noStrike" baseline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9798542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FB3F900-708C-DE43-A2DA-4AB765316F81}"/>
              </a:ext>
            </a:extLst>
          </p:cNvPr>
          <p:cNvSpPr txBox="1"/>
          <p:nvPr/>
        </p:nvSpPr>
        <p:spPr>
          <a:xfrm>
            <a:off x="7854203" y="2954112"/>
            <a:ext cx="138425" cy="184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xmlns="" id="{B075CB37-C44D-E642-A360-90EFBE159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505895"/>
              </p:ext>
            </p:extLst>
          </p:nvPr>
        </p:nvGraphicFramePr>
        <p:xfrm>
          <a:off x="8009938" y="4145310"/>
          <a:ext cx="3868926" cy="244411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171553">
                  <a:extLst>
                    <a:ext uri="{9D8B030D-6E8A-4147-A177-3AD203B41FA5}">
                      <a16:colId xmlns:a16="http://schemas.microsoft.com/office/drawing/2014/main" xmlns="" val="131168865"/>
                    </a:ext>
                  </a:extLst>
                </a:gridCol>
                <a:gridCol w="697373">
                  <a:extLst>
                    <a:ext uri="{9D8B030D-6E8A-4147-A177-3AD203B41FA5}">
                      <a16:colId xmlns:a16="http://schemas.microsoft.com/office/drawing/2014/main" xmlns="" val="689948081"/>
                    </a:ext>
                  </a:extLst>
                </a:gridCol>
              </a:tblGrid>
              <a:tr h="53277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500" baseline="0" dirty="0">
                          <a:latin typeface="Montserrat" panose="00000500000000000000" pitchFamily="2" charset="0"/>
                        </a:rPr>
                        <a:t>Estados con mayor decremento de mujeres atendidas, 1er. Trimestre 2020. Porcentaje</a:t>
                      </a:r>
                    </a:p>
                  </a:txBody>
                  <a:tcPr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04510301"/>
                  </a:ext>
                </a:extLst>
              </a:tr>
              <a:tr h="23309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Campeche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-63.7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1435665"/>
                  </a:ext>
                </a:extLst>
              </a:tr>
              <a:tr h="23309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Chihuahua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b="0" i="0" u="none" strike="noStrike" baseline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-60.3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8542308"/>
                  </a:ext>
                </a:extLst>
              </a:tr>
              <a:tr h="23309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Tlaxcala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-57.9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2808865"/>
                  </a:ext>
                </a:extLst>
              </a:tr>
              <a:tr h="23309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Yucatán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b="0" i="0" u="none" strike="noStrike" baseline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-59.9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0448898"/>
                  </a:ext>
                </a:extLst>
              </a:tr>
              <a:tr h="23309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Querétaro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-49.4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008835"/>
                  </a:ext>
                </a:extLst>
              </a:tr>
              <a:tr h="23309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Aguascalientes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b="0" i="0" u="none" strike="noStrike" baseline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-29.1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8923012"/>
                  </a:ext>
                </a:extLst>
              </a:tr>
              <a:tr h="23309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Baja California Sur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5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-27.7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945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5245102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95DD0557-4734-5C46-BA77-34B4E39B4582}"/>
              </a:ext>
            </a:extLst>
          </p:cNvPr>
          <p:cNvSpPr txBox="1"/>
          <p:nvPr/>
        </p:nvSpPr>
        <p:spPr>
          <a:xfrm>
            <a:off x="5775551" y="3813549"/>
            <a:ext cx="1331298" cy="2800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MX" sz="1600" dirty="0" smtClean="0">
                <a:latin typeface="Montserrat" panose="00000500000000000000" pitchFamily="2" charset="0"/>
              </a:rPr>
              <a:t>Variación </a:t>
            </a:r>
            <a:r>
              <a:rPr lang="es-MX" sz="1600" dirty="0">
                <a:latin typeface="Montserrat" panose="00000500000000000000" pitchFamily="2" charset="0"/>
              </a:rPr>
              <a:t>del 2.93% respecto del año anterior. 1,333 mujeres más que recibieron algún servicio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xmlns="" id="{E9329438-48EA-5544-8889-D4746763544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2430239"/>
              </p:ext>
            </p:extLst>
          </p:nvPr>
        </p:nvGraphicFramePr>
        <p:xfrm>
          <a:off x="659372" y="3773747"/>
          <a:ext cx="5117667" cy="2840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09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854" y="0"/>
            <a:ext cx="8673296" cy="650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99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2E886705-BBFF-A345-ADE9-C91ADB86D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82" y="905591"/>
            <a:ext cx="5067267" cy="424787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111F9570-0BBD-BD4A-A21D-10F6DA3A1F4D}"/>
              </a:ext>
            </a:extLst>
          </p:cNvPr>
          <p:cNvSpPr txBox="1"/>
          <p:nvPr/>
        </p:nvSpPr>
        <p:spPr>
          <a:xfrm>
            <a:off x="6227443" y="1180625"/>
            <a:ext cx="567640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latin typeface="Montserrat" panose="00000500000000000000" pitchFamily="2" charset="0"/>
              </a:rPr>
              <a:t>18</a:t>
            </a:r>
            <a:r>
              <a:rPr lang="es-MX" sz="1500" dirty="0">
                <a:latin typeface="Montserrat" panose="00000500000000000000" pitchFamily="2" charset="0"/>
              </a:rPr>
              <a:t> estados con AVGM</a:t>
            </a:r>
          </a:p>
          <a:p>
            <a:r>
              <a:rPr lang="es-MX" sz="1500" dirty="0">
                <a:latin typeface="Montserrat" panose="00000500000000000000" pitchFamily="2" charset="0"/>
              </a:rPr>
              <a:t>		19 por v. feminicida- 389 Mpios</a:t>
            </a:r>
          </a:p>
          <a:p>
            <a:r>
              <a:rPr lang="es-MX" sz="1500" b="1" dirty="0">
                <a:latin typeface="Montserrat" panose="00000500000000000000" pitchFamily="2" charset="0"/>
              </a:rPr>
              <a:t>20</a:t>
            </a:r>
            <a:r>
              <a:rPr lang="es-MX" sz="1500" dirty="0">
                <a:latin typeface="Montserrat" panose="00000500000000000000" pitchFamily="2" charset="0"/>
              </a:rPr>
              <a:t> Declaratorias 	 </a:t>
            </a:r>
          </a:p>
          <a:p>
            <a:r>
              <a:rPr lang="es-MX" sz="1500" dirty="0">
                <a:latin typeface="Montserrat" panose="00000500000000000000" pitchFamily="2" charset="0"/>
              </a:rPr>
              <a:t>		 1 por agravio comparado- 212 Mpios</a:t>
            </a:r>
          </a:p>
          <a:p>
            <a:r>
              <a:rPr lang="es-MX" sz="1500" b="1" dirty="0" smtClean="0">
                <a:latin typeface="Montserrat" panose="00000500000000000000" pitchFamily="2" charset="0"/>
              </a:rPr>
              <a:t>6</a:t>
            </a:r>
            <a:r>
              <a:rPr lang="es-MX" sz="1500" dirty="0" smtClean="0">
                <a:latin typeface="Montserrat" panose="00000500000000000000" pitchFamily="2" charset="0"/>
              </a:rPr>
              <a:t> </a:t>
            </a:r>
            <a:r>
              <a:rPr lang="es-MX" sz="1500" dirty="0">
                <a:latin typeface="Montserrat" panose="00000500000000000000" pitchFamily="2" charset="0"/>
              </a:rPr>
              <a:t>en proceso (Guerrero AC, Sonora, Chihuahua, CdMx2, Tlaxcala, Baja California2)</a:t>
            </a:r>
          </a:p>
          <a:p>
            <a:r>
              <a:rPr lang="es-MX" sz="1500" b="1" dirty="0" smtClean="0">
                <a:latin typeface="Montserrat" panose="00000500000000000000" pitchFamily="2" charset="0"/>
              </a:rPr>
              <a:t>9</a:t>
            </a:r>
            <a:r>
              <a:rPr lang="es-MX" sz="1500" dirty="0" smtClean="0">
                <a:latin typeface="Montserrat" panose="00000500000000000000" pitchFamily="2" charset="0"/>
              </a:rPr>
              <a:t> </a:t>
            </a:r>
            <a:r>
              <a:rPr lang="es-MX" sz="1500" dirty="0">
                <a:latin typeface="Montserrat" panose="00000500000000000000" pitchFamily="2" charset="0"/>
              </a:rPr>
              <a:t>solicitudes atendidas</a:t>
            </a:r>
          </a:p>
        </p:txBody>
      </p:sp>
      <p:sp>
        <p:nvSpPr>
          <p:cNvPr id="4" name="Abrir llave 3">
            <a:extLst>
              <a:ext uri="{FF2B5EF4-FFF2-40B4-BE49-F238E27FC236}">
                <a16:creationId xmlns:a16="http://schemas.microsoft.com/office/drawing/2014/main" xmlns="" id="{F56D1E0C-955E-8F46-915C-57E05ED046FE}"/>
              </a:ext>
            </a:extLst>
          </p:cNvPr>
          <p:cNvSpPr/>
          <p:nvPr/>
        </p:nvSpPr>
        <p:spPr>
          <a:xfrm>
            <a:off x="7938942" y="1398952"/>
            <a:ext cx="296883" cy="635753"/>
          </a:xfrm>
          <a:prstGeom prst="leftBrace">
            <a:avLst/>
          </a:prstGeom>
          <a:ln>
            <a:solidFill>
              <a:srgbClr val="5010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0949ACEE-53AF-4A4A-8BA9-E3A2A83678F4}"/>
              </a:ext>
            </a:extLst>
          </p:cNvPr>
          <p:cNvSpPr txBox="1"/>
          <p:nvPr/>
        </p:nvSpPr>
        <p:spPr>
          <a:xfrm>
            <a:off x="463138" y="4011506"/>
            <a:ext cx="3883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6E152E"/>
                </a:solidFill>
                <a:latin typeface="Montserrat" panose="00000500000000000000" pitchFamily="2" charset="0"/>
              </a:rPr>
              <a:t>Seguimiento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2367AF53-C8E0-F945-B1DA-CB8EDD0D2CCD}"/>
              </a:ext>
            </a:extLst>
          </p:cNvPr>
          <p:cNvCxnSpPr/>
          <p:nvPr/>
        </p:nvCxnSpPr>
        <p:spPr>
          <a:xfrm>
            <a:off x="50074" y="4459578"/>
            <a:ext cx="6626431" cy="0"/>
          </a:xfrm>
          <a:prstGeom prst="line">
            <a:avLst/>
          </a:prstGeom>
          <a:ln>
            <a:solidFill>
              <a:srgbClr val="BC9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53BEDB8E-F56D-D24C-8511-64640F8D0F4F}"/>
              </a:ext>
            </a:extLst>
          </p:cNvPr>
          <p:cNvSpPr txBox="1"/>
          <p:nvPr/>
        </p:nvSpPr>
        <p:spPr>
          <a:xfrm>
            <a:off x="356260" y="4555503"/>
            <a:ext cx="60140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latin typeface="Montserrat" panose="00000500000000000000" pitchFamily="2" charset="0"/>
              </a:rPr>
              <a:t>Se realizan las reuniones de los Grupos de Trabajo y/o de los Grupos Interinstitucionales y Multidisciplinarios, quienes  junto con la CNDH, El INMUJERES, las académicas, la instancia de las mujeres en las entidades y la CONAVIM, procesamos los informes </a:t>
            </a:r>
            <a:r>
              <a:rPr lang="es-MX" dirty="0">
                <a:latin typeface="Montserrat" panose="00000500000000000000" pitchFamily="2" charset="0"/>
              </a:rPr>
              <a:t>de </a:t>
            </a:r>
            <a:r>
              <a:rPr lang="es-MX" dirty="0" smtClean="0">
                <a:latin typeface="Montserrat" panose="00000500000000000000" pitchFamily="2" charset="0"/>
              </a:rPr>
              <a:t>las medidas de cumplimiento a las AVGM</a:t>
            </a:r>
            <a:endParaRPr lang="es-MX" dirty="0">
              <a:latin typeface="Montserrat" panose="00000500000000000000" pitchFamily="2" charset="0"/>
            </a:endParaRP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xmlns="" id="{63A29597-D3C0-724B-B440-8ECD0048A74E}"/>
              </a:ext>
            </a:extLst>
          </p:cNvPr>
          <p:cNvSpPr txBox="1">
            <a:spLocks/>
          </p:cNvSpPr>
          <p:nvPr/>
        </p:nvSpPr>
        <p:spPr>
          <a:xfrm>
            <a:off x="6673930" y="3318787"/>
            <a:ext cx="5153891" cy="7761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sz="1600" dirty="0">
                <a:latin typeface="Montserrat" panose="00000500000000000000" pitchFamily="2" charset="0"/>
              </a:rPr>
              <a:t>En 2019 con $101,591,382,  se atendieron 72 medidas a través de 60 proyectos.</a:t>
            </a:r>
          </a:p>
          <a:p>
            <a:pPr marL="0" indent="0">
              <a:buNone/>
            </a:pPr>
            <a:r>
              <a:rPr lang="es-MX" sz="1600" dirty="0">
                <a:latin typeface="Montserrat" panose="00000500000000000000" pitchFamily="2" charset="0"/>
              </a:rPr>
              <a:t>Para 2020, se cuenta con un presupuesto de 115 millones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CB961780-4D12-C647-B001-40F169125402}"/>
              </a:ext>
            </a:extLst>
          </p:cNvPr>
          <p:cNvSpPr txBox="1"/>
          <p:nvPr/>
        </p:nvSpPr>
        <p:spPr>
          <a:xfrm>
            <a:off x="7410203" y="2860253"/>
            <a:ext cx="3230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>
                <a:solidFill>
                  <a:srgbClr val="691B31"/>
                </a:solidFill>
                <a:latin typeface="Montserrat" panose="00000500000000000000" pitchFamily="2" charset="0"/>
              </a:rPr>
              <a:t>Subsidios coadyuvancia</a:t>
            </a:r>
          </a:p>
        </p:txBody>
      </p:sp>
      <p:pic>
        <p:nvPicPr>
          <p:cNvPr id="10" name="Imagen 9" descr="C:\Users\jcontreras\Downloads\Total de las medidas y conclusiones atendidas a través de los subsidios 2019.png">
            <a:extLst>
              <a:ext uri="{FF2B5EF4-FFF2-40B4-BE49-F238E27FC236}">
                <a16:creationId xmlns:a16="http://schemas.microsoft.com/office/drawing/2014/main" xmlns="" id="{9900767E-6EEA-DC46-BDD0-8C17D486F1D7}"/>
              </a:ext>
            </a:extLst>
          </p:cNvPr>
          <p:cNvPicPr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3" b="4095"/>
          <a:stretch/>
        </p:blipFill>
        <p:spPr bwMode="auto">
          <a:xfrm>
            <a:off x="6848061" y="4472610"/>
            <a:ext cx="4538739" cy="2197113"/>
          </a:xfrm>
          <a:prstGeom prst="rect">
            <a:avLst/>
          </a:prstGeom>
          <a:noFill/>
          <a:ln>
            <a:solidFill>
              <a:srgbClr val="501022"/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1" name="CuadroTexto 10"/>
          <p:cNvSpPr txBox="1"/>
          <p:nvPr/>
        </p:nvSpPr>
        <p:spPr>
          <a:xfrm>
            <a:off x="-2523695" y="538922"/>
            <a:ext cx="1220109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b="1" dirty="0" smtClean="0">
                <a:solidFill>
                  <a:srgbClr val="245C4F"/>
                </a:solidFill>
                <a:latin typeface="Montserrat" panose="00000500000000000000" pitchFamily="2" charset="0"/>
              </a:rPr>
              <a:t>Seguimiento y coordinación de las Alertas de Violencia Género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2007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/>
          <p:cNvSpPr/>
          <p:nvPr/>
        </p:nvSpPr>
        <p:spPr>
          <a:xfrm>
            <a:off x="839784" y="2629381"/>
            <a:ext cx="2387834" cy="1468582"/>
          </a:xfrm>
          <a:prstGeom prst="rect">
            <a:avLst/>
          </a:prstGeom>
          <a:noFill/>
          <a:ln w="28575">
            <a:solidFill>
              <a:srgbClr val="DEC9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0" name="Rectángulo 19"/>
          <p:cNvSpPr/>
          <p:nvPr/>
        </p:nvSpPr>
        <p:spPr>
          <a:xfrm>
            <a:off x="3812015" y="2629381"/>
            <a:ext cx="2387834" cy="1468582"/>
          </a:xfrm>
          <a:prstGeom prst="rect">
            <a:avLst/>
          </a:prstGeom>
          <a:noFill/>
          <a:ln w="28575">
            <a:solidFill>
              <a:srgbClr val="DEC9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1" name="Rectángulo 20"/>
          <p:cNvSpPr/>
          <p:nvPr/>
        </p:nvSpPr>
        <p:spPr>
          <a:xfrm>
            <a:off x="6637676" y="2591215"/>
            <a:ext cx="2387834" cy="1468582"/>
          </a:xfrm>
          <a:prstGeom prst="rect">
            <a:avLst/>
          </a:prstGeom>
          <a:noFill/>
          <a:ln w="28575">
            <a:solidFill>
              <a:srgbClr val="DEC9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Rectángulo 21"/>
          <p:cNvSpPr/>
          <p:nvPr/>
        </p:nvSpPr>
        <p:spPr>
          <a:xfrm>
            <a:off x="9399180" y="2629381"/>
            <a:ext cx="2301248" cy="1468582"/>
          </a:xfrm>
          <a:prstGeom prst="rect">
            <a:avLst/>
          </a:prstGeom>
          <a:noFill/>
          <a:ln w="28575">
            <a:solidFill>
              <a:srgbClr val="DEC9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Rectángulo 22"/>
          <p:cNvSpPr/>
          <p:nvPr/>
        </p:nvSpPr>
        <p:spPr>
          <a:xfrm>
            <a:off x="3812015" y="2548369"/>
            <a:ext cx="2451991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900" dirty="0">
                <a:latin typeface="Montserrat" panose="00000500000000000000" pitchFamily="2" charset="0"/>
              </a:rPr>
              <a:t>Instituto o mecanismo estatal de adelanto para las mujeres.</a:t>
            </a:r>
            <a:endParaRPr lang="es-MX" sz="1900" dirty="0"/>
          </a:p>
        </p:txBody>
      </p:sp>
      <p:sp>
        <p:nvSpPr>
          <p:cNvPr id="24" name="Rectángulo 23"/>
          <p:cNvSpPr/>
          <p:nvPr/>
        </p:nvSpPr>
        <p:spPr>
          <a:xfrm>
            <a:off x="6831356" y="2817674"/>
            <a:ext cx="20004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dirty="0" smtClean="0">
                <a:latin typeface="Montserrat" panose="00000500000000000000" pitchFamily="2" charset="0"/>
              </a:rPr>
              <a:t>Fiscalía o Procuraduría </a:t>
            </a:r>
            <a:r>
              <a:rPr lang="es-MX" sz="2000" dirty="0">
                <a:latin typeface="Montserrat" panose="00000500000000000000" pitchFamily="2" charset="0"/>
              </a:rPr>
              <a:t>especializada.</a:t>
            </a:r>
          </a:p>
        </p:txBody>
      </p:sp>
      <p:sp>
        <p:nvSpPr>
          <p:cNvPr id="25" name="Rectángulo 24"/>
          <p:cNvSpPr/>
          <p:nvPr/>
        </p:nvSpPr>
        <p:spPr>
          <a:xfrm>
            <a:off x="2960229" y="4395317"/>
            <a:ext cx="5937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Montserrat" panose="00000500000000000000" pitchFamily="2" charset="0"/>
              </a:rPr>
              <a:t>Líneas de atención telefónica especializada</a:t>
            </a:r>
            <a:endParaRPr lang="es-MX" dirty="0">
              <a:latin typeface="Montserrat" panose="00000500000000000000" pitchFamily="2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7697934" y="4845762"/>
            <a:ext cx="2419927" cy="1468582"/>
          </a:xfrm>
          <a:prstGeom prst="rect">
            <a:avLst/>
          </a:prstGeom>
          <a:noFill/>
          <a:ln w="28575">
            <a:solidFill>
              <a:srgbClr val="DEC9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Rectángulo 26"/>
          <p:cNvSpPr/>
          <p:nvPr/>
        </p:nvSpPr>
        <p:spPr>
          <a:xfrm>
            <a:off x="1967994" y="4873976"/>
            <a:ext cx="2419927" cy="1468582"/>
          </a:xfrm>
          <a:prstGeom prst="rect">
            <a:avLst/>
          </a:prstGeom>
          <a:noFill/>
          <a:ln w="28575">
            <a:solidFill>
              <a:srgbClr val="DEC9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Proceso 27"/>
          <p:cNvSpPr/>
          <p:nvPr/>
        </p:nvSpPr>
        <p:spPr>
          <a:xfrm>
            <a:off x="340242" y="532068"/>
            <a:ext cx="11376837" cy="1699495"/>
          </a:xfrm>
          <a:prstGeom prst="flowChartProcess">
            <a:avLst/>
          </a:prstGeom>
          <a:noFill/>
          <a:ln w="28575">
            <a:solidFill>
              <a:srgbClr val="DEC9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Rectángulo 28"/>
          <p:cNvSpPr/>
          <p:nvPr/>
        </p:nvSpPr>
        <p:spPr>
          <a:xfrm>
            <a:off x="1924119" y="4977325"/>
            <a:ext cx="2419927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900" dirty="0" smtClean="0">
                <a:latin typeface="Montserrat" panose="00000500000000000000" pitchFamily="2" charset="0"/>
              </a:rPr>
              <a:t>Contenci</a:t>
            </a:r>
            <a:r>
              <a:rPr lang="es-ES" sz="1900" dirty="0" err="1" smtClean="0">
                <a:latin typeface="Montserrat" panose="00000500000000000000" pitchFamily="2" charset="0"/>
              </a:rPr>
              <a:t>ón</a:t>
            </a:r>
            <a:endParaRPr lang="es-MX" sz="1900" dirty="0" smtClean="0">
              <a:latin typeface="Montserrat" panose="00000500000000000000" pitchFamily="2" charset="0"/>
            </a:endParaRPr>
          </a:p>
          <a:p>
            <a:pPr algn="ctr"/>
            <a:r>
              <a:rPr lang="es-MX" sz="1900" dirty="0" smtClean="0">
                <a:latin typeface="Montserrat" panose="00000500000000000000" pitchFamily="2" charset="0"/>
              </a:rPr>
              <a:t>emocional</a:t>
            </a:r>
            <a:endParaRPr lang="es-MX" sz="1900" dirty="0">
              <a:latin typeface="Montserrat" panose="00000500000000000000" pitchFamily="2" charset="0"/>
            </a:endParaRPr>
          </a:p>
          <a:p>
            <a:pPr algn="ctr"/>
            <a:r>
              <a:rPr lang="es-MX" sz="1900" dirty="0" smtClean="0">
                <a:latin typeface="Montserrat" panose="00000500000000000000" pitchFamily="2" charset="0"/>
              </a:rPr>
              <a:t>L</a:t>
            </a:r>
            <a:r>
              <a:rPr lang="es-ES" sz="1900" dirty="0" err="1" smtClean="0">
                <a:latin typeface="Montserrat" panose="00000500000000000000" pitchFamily="2" charset="0"/>
              </a:rPr>
              <a:t>ínea</a:t>
            </a:r>
            <a:r>
              <a:rPr lang="es-ES" sz="1900" dirty="0" smtClean="0">
                <a:latin typeface="Montserrat" panose="00000500000000000000" pitchFamily="2" charset="0"/>
              </a:rPr>
              <a:t> de la Vida</a:t>
            </a:r>
          </a:p>
          <a:p>
            <a:pPr algn="ctr"/>
            <a:r>
              <a:rPr lang="cs-CZ" sz="2000" b="1" dirty="0"/>
              <a:t>800 911 2000</a:t>
            </a:r>
            <a:endParaRPr lang="es-MX" sz="1900" b="1" dirty="0"/>
          </a:p>
        </p:txBody>
      </p:sp>
      <p:sp>
        <p:nvSpPr>
          <p:cNvPr id="30" name="Rectángulo 29"/>
          <p:cNvSpPr/>
          <p:nvPr/>
        </p:nvSpPr>
        <p:spPr>
          <a:xfrm>
            <a:off x="7697934" y="4927331"/>
            <a:ext cx="241992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900" dirty="0" smtClean="0">
                <a:latin typeface="Montserrat" panose="00000500000000000000" pitchFamily="2" charset="0"/>
              </a:rPr>
              <a:t>Informaci</a:t>
            </a:r>
            <a:r>
              <a:rPr lang="es-ES" sz="1900" dirty="0" err="1" smtClean="0">
                <a:latin typeface="Montserrat" panose="00000500000000000000" pitchFamily="2" charset="0"/>
              </a:rPr>
              <a:t>ón</a:t>
            </a:r>
            <a:endParaRPr lang="es-MX" sz="1900" dirty="0" smtClean="0">
              <a:latin typeface="Montserrat" panose="00000500000000000000" pitchFamily="2" charset="0"/>
            </a:endParaRPr>
          </a:p>
          <a:p>
            <a:pPr algn="ctr"/>
            <a:endParaRPr lang="es-MX" sz="1900" b="1" dirty="0" smtClean="0">
              <a:latin typeface="Montserrat" panose="00000500000000000000" pitchFamily="2" charset="0"/>
            </a:endParaRPr>
          </a:p>
          <a:p>
            <a:pPr algn="ctr"/>
            <a:endParaRPr lang="es-MX" sz="1900" b="1" dirty="0" smtClean="0">
              <a:latin typeface="Montserrat" panose="00000500000000000000" pitchFamily="2" charset="0"/>
            </a:endParaRPr>
          </a:p>
          <a:p>
            <a:pPr algn="ctr"/>
            <a:r>
              <a:rPr lang="es-MX" sz="1900" dirty="0">
                <a:latin typeface="Montserrat" panose="00000500000000000000" pitchFamily="2" charset="0"/>
              </a:rPr>
              <a:t>L</a:t>
            </a:r>
            <a:r>
              <a:rPr lang="es-ES" sz="1900" dirty="0" err="1" smtClean="0">
                <a:latin typeface="Montserrat" panose="00000500000000000000" pitchFamily="2" charset="0"/>
              </a:rPr>
              <a:t>ínea</a:t>
            </a:r>
            <a:r>
              <a:rPr lang="es-ES" sz="1900" b="1" dirty="0" smtClean="0">
                <a:latin typeface="Montserrat" panose="00000500000000000000" pitchFamily="2" charset="0"/>
              </a:rPr>
              <a:t> </a:t>
            </a:r>
            <a:r>
              <a:rPr lang="es-MX" sz="1900" b="1" dirty="0" smtClean="0">
                <a:latin typeface="Montserrat" panose="00000500000000000000" pitchFamily="2" charset="0"/>
              </a:rPr>
              <a:t>911</a:t>
            </a:r>
            <a:endParaRPr lang="es-MX" sz="1900" b="1" dirty="0"/>
          </a:p>
        </p:txBody>
      </p:sp>
      <p:sp>
        <p:nvSpPr>
          <p:cNvPr id="31" name="Rectángulo 30"/>
          <p:cNvSpPr/>
          <p:nvPr/>
        </p:nvSpPr>
        <p:spPr>
          <a:xfrm>
            <a:off x="531628" y="668417"/>
            <a:ext cx="111687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MX" sz="2000" dirty="0" smtClean="0">
              <a:latin typeface="Montserrat" panose="00000500000000000000" pitchFamily="2" charset="0"/>
            </a:endParaRPr>
          </a:p>
          <a:p>
            <a:pPr algn="ctr"/>
            <a:r>
              <a:rPr lang="es-MX" sz="2000" b="1" dirty="0" smtClean="0">
                <a:latin typeface="Montserrat" panose="00000500000000000000" pitchFamily="2" charset="0"/>
              </a:rPr>
              <a:t>La atención a los tipos y modalidades de las violencias</a:t>
            </a:r>
            <a:r>
              <a:rPr lang="es-MX" sz="2000" dirty="0" smtClean="0">
                <a:latin typeface="Montserrat" panose="00000500000000000000" pitchFamily="2" charset="0"/>
              </a:rPr>
              <a:t>, depende de las disposiciones en las entidades federativas y municipios. </a:t>
            </a:r>
            <a:endParaRPr lang="es-MX" sz="2000" dirty="0"/>
          </a:p>
        </p:txBody>
      </p:sp>
      <p:sp>
        <p:nvSpPr>
          <p:cNvPr id="32" name="Rectángulo 31"/>
          <p:cNvSpPr/>
          <p:nvPr/>
        </p:nvSpPr>
        <p:spPr>
          <a:xfrm>
            <a:off x="4854901" y="4823982"/>
            <a:ext cx="2419927" cy="1468582"/>
          </a:xfrm>
          <a:prstGeom prst="rect">
            <a:avLst/>
          </a:prstGeom>
          <a:noFill/>
          <a:ln w="28575">
            <a:solidFill>
              <a:srgbClr val="DEC9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Rectángulo 32"/>
          <p:cNvSpPr/>
          <p:nvPr/>
        </p:nvSpPr>
        <p:spPr>
          <a:xfrm>
            <a:off x="4811026" y="4927331"/>
            <a:ext cx="241992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900" dirty="0" smtClean="0">
                <a:latin typeface="Montserrat" panose="00000500000000000000" pitchFamily="2" charset="0"/>
              </a:rPr>
              <a:t>Denuncias</a:t>
            </a:r>
          </a:p>
          <a:p>
            <a:pPr algn="ctr"/>
            <a:endParaRPr lang="es-MX" sz="1900" dirty="0" smtClean="0">
              <a:latin typeface="Montserrat" panose="00000500000000000000" pitchFamily="2" charset="0"/>
            </a:endParaRPr>
          </a:p>
          <a:p>
            <a:pPr algn="ctr"/>
            <a:endParaRPr lang="es-MX" sz="1900" dirty="0">
              <a:latin typeface="Montserrat" panose="00000500000000000000" pitchFamily="2" charset="0"/>
            </a:endParaRPr>
          </a:p>
          <a:p>
            <a:pPr algn="ctr"/>
            <a:r>
              <a:rPr lang="es-MX" sz="1900" dirty="0" smtClean="0">
                <a:latin typeface="Montserrat" panose="00000500000000000000" pitchFamily="2" charset="0"/>
              </a:rPr>
              <a:t>Línea</a:t>
            </a:r>
            <a:r>
              <a:rPr lang="es-MX" sz="1900" b="1" dirty="0" smtClean="0">
                <a:latin typeface="Montserrat" panose="00000500000000000000" pitchFamily="2" charset="0"/>
              </a:rPr>
              <a:t>088</a:t>
            </a:r>
            <a:endParaRPr lang="es-MX" sz="1900" b="1" dirty="0"/>
          </a:p>
        </p:txBody>
      </p:sp>
      <p:sp>
        <p:nvSpPr>
          <p:cNvPr id="34" name="Rectángulo 33"/>
          <p:cNvSpPr/>
          <p:nvPr/>
        </p:nvSpPr>
        <p:spPr>
          <a:xfrm>
            <a:off x="9399180" y="2817673"/>
            <a:ext cx="23012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dirty="0" smtClean="0">
                <a:latin typeface="Montserrat" panose="00000500000000000000" pitchFamily="2" charset="0"/>
              </a:rPr>
              <a:t>Centros de Justicia para las Mujeres.</a:t>
            </a:r>
            <a:endParaRPr lang="es-MX" sz="2000" dirty="0"/>
          </a:p>
        </p:txBody>
      </p:sp>
      <p:sp>
        <p:nvSpPr>
          <p:cNvPr id="35" name="Rectángulo 34"/>
          <p:cNvSpPr/>
          <p:nvPr/>
        </p:nvSpPr>
        <p:spPr>
          <a:xfrm>
            <a:off x="926370" y="2803891"/>
            <a:ext cx="2301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dirty="0" smtClean="0">
                <a:latin typeface="Montserrat" panose="00000500000000000000" pitchFamily="2" charset="0"/>
              </a:rPr>
              <a:t>Secretar</a:t>
            </a:r>
            <a:r>
              <a:rPr lang="es-ES" sz="2000" dirty="0" err="1" smtClean="0">
                <a:latin typeface="Montserrat" panose="00000500000000000000" pitchFamily="2" charset="0"/>
              </a:rPr>
              <a:t>ía</a:t>
            </a:r>
            <a:r>
              <a:rPr lang="es-ES" sz="2000" dirty="0" smtClean="0">
                <a:latin typeface="Montserrat" panose="00000500000000000000" pitchFamily="2" charset="0"/>
              </a:rPr>
              <a:t> de Salud</a:t>
            </a:r>
          </a:p>
          <a:p>
            <a:pPr algn="ctr"/>
            <a:r>
              <a:rPr lang="es-ES" sz="2000" dirty="0" smtClean="0">
                <a:latin typeface="Montserrat" panose="00000500000000000000" pitchFamily="2" charset="0"/>
              </a:rPr>
              <a:t>Hospitales y clínicas</a:t>
            </a:r>
            <a:endParaRPr lang="es-MX" sz="2000" dirty="0"/>
          </a:p>
        </p:txBody>
      </p:sp>
    </p:spTree>
    <p:extLst>
      <p:ext uri="{BB962C8B-B14F-4D97-AF65-F5344CB8AC3E}">
        <p14:creationId xmlns:p14="http://schemas.microsoft.com/office/powerpoint/2010/main" val="338124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199" y="686118"/>
            <a:ext cx="11335871" cy="1143000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245C4F"/>
                </a:solidFill>
                <a:latin typeface="Montserrat" panose="00000500000000000000" pitchFamily="2" charset="0"/>
              </a:rPr>
              <a:t>¿</a:t>
            </a:r>
            <a:r>
              <a:rPr lang="es-MX" sz="2800" b="1" dirty="0" smtClean="0">
                <a:solidFill>
                  <a:srgbClr val="245C4F"/>
                </a:solidFill>
                <a:latin typeface="Montserrat" panose="00000500000000000000" pitchFamily="2" charset="0"/>
              </a:rPr>
              <a:t>En el contexto del confinamiento han aumentado </a:t>
            </a:r>
            <a:r>
              <a:rPr lang="es-MX" sz="2800" b="1" dirty="0">
                <a:solidFill>
                  <a:srgbClr val="245C4F"/>
                </a:solidFill>
                <a:latin typeface="Montserrat" panose="00000500000000000000" pitchFamily="2" charset="0"/>
              </a:rPr>
              <a:t>o </a:t>
            </a:r>
            <a:r>
              <a:rPr lang="es-MX" sz="2800" b="1" dirty="0" smtClean="0">
                <a:solidFill>
                  <a:srgbClr val="245C4F"/>
                </a:solidFill>
                <a:latin typeface="Montserrat" panose="00000500000000000000" pitchFamily="2" charset="0"/>
              </a:rPr>
              <a:t>se han reducido las violencias </a:t>
            </a:r>
            <a:r>
              <a:rPr lang="es-MX" sz="2800" b="1" dirty="0">
                <a:solidFill>
                  <a:srgbClr val="245C4F"/>
                </a:solidFill>
                <a:latin typeface="Montserrat" panose="00000500000000000000" pitchFamily="2" charset="0"/>
              </a:rPr>
              <a:t>y en qué porcentaje?</a:t>
            </a:r>
          </a:p>
        </p:txBody>
      </p:sp>
      <p:sp>
        <p:nvSpPr>
          <p:cNvPr id="3" name="2 Marcador de contenido"/>
          <p:cNvSpPr txBox="1">
            <a:spLocks/>
          </p:cNvSpPr>
          <p:nvPr/>
        </p:nvSpPr>
        <p:spPr>
          <a:xfrm>
            <a:off x="457199" y="2026920"/>
            <a:ext cx="11335871" cy="45259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MX" sz="2200" dirty="0"/>
          </a:p>
          <a:p>
            <a:pPr algn="just"/>
            <a:endParaRPr lang="es-MX" sz="2200" dirty="0"/>
          </a:p>
          <a:p>
            <a:pPr algn="just"/>
            <a:r>
              <a:rPr lang="es-MX" dirty="0" smtClean="0">
                <a:solidFill>
                  <a:srgbClr val="404040"/>
                </a:solidFill>
              </a:rPr>
              <a:t>El </a:t>
            </a:r>
            <a:r>
              <a:rPr lang="es-MX" dirty="0">
                <a:solidFill>
                  <a:srgbClr val="404040"/>
                </a:solidFill>
              </a:rPr>
              <a:t>incremento de solicitudes de atención </a:t>
            </a:r>
            <a:r>
              <a:rPr lang="es-MX" dirty="0" smtClean="0">
                <a:solidFill>
                  <a:srgbClr val="404040"/>
                </a:solidFill>
              </a:rPr>
              <a:t>a casos en las oficinas de CONAVIM es </a:t>
            </a:r>
            <a:r>
              <a:rPr lang="es-MX" dirty="0">
                <a:solidFill>
                  <a:srgbClr val="404040"/>
                </a:solidFill>
              </a:rPr>
              <a:t>del </a:t>
            </a:r>
            <a:r>
              <a:rPr lang="es-MX" b="1" dirty="0">
                <a:solidFill>
                  <a:srgbClr val="6E152E"/>
                </a:solidFill>
              </a:rPr>
              <a:t>21.6% </a:t>
            </a:r>
            <a:r>
              <a:rPr lang="es-MX" dirty="0">
                <a:solidFill>
                  <a:srgbClr val="404040"/>
                </a:solidFill>
              </a:rPr>
              <a:t>de los </a:t>
            </a:r>
            <a:r>
              <a:rPr lang="es-MX" dirty="0" smtClean="0">
                <a:solidFill>
                  <a:srgbClr val="404040"/>
                </a:solidFill>
              </a:rPr>
              <a:t>que </a:t>
            </a:r>
            <a:r>
              <a:rPr lang="es-MX" dirty="0">
                <a:solidFill>
                  <a:srgbClr val="404040"/>
                </a:solidFill>
              </a:rPr>
              <a:t>habitualmente se recibían antes de la contingencia. En 14 meses atrás el promedio de atención de manera directa por: correo electrónico, llamadas o presenciales, fueron de </a:t>
            </a:r>
            <a:r>
              <a:rPr lang="es-MX" b="1" dirty="0">
                <a:solidFill>
                  <a:srgbClr val="6E152E"/>
                </a:solidFill>
              </a:rPr>
              <a:t>18.5</a:t>
            </a:r>
            <a:r>
              <a:rPr lang="es-MX" dirty="0">
                <a:solidFill>
                  <a:srgbClr val="404040"/>
                </a:solidFill>
              </a:rPr>
              <a:t> mensual, en estos dos meses se han atendido </a:t>
            </a:r>
            <a:r>
              <a:rPr lang="es-MX" b="1" dirty="0">
                <a:solidFill>
                  <a:srgbClr val="691B31"/>
                </a:solidFill>
              </a:rPr>
              <a:t>56 casos</a:t>
            </a:r>
            <a:r>
              <a:rPr lang="es-MX" dirty="0">
                <a:solidFill>
                  <a:srgbClr val="404040"/>
                </a:solidFill>
              </a:rPr>
              <a:t>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5181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5374"/>
            <a:ext cx="11201400" cy="1143000"/>
          </a:xfrm>
        </p:spPr>
        <p:txBody>
          <a:bodyPr>
            <a:noAutofit/>
          </a:bodyPr>
          <a:lstStyle/>
          <a:p>
            <a:r>
              <a:rPr lang="es-MX" sz="2800" b="1" dirty="0">
                <a:solidFill>
                  <a:srgbClr val="245C4F"/>
                </a:solidFill>
                <a:latin typeface="Montserrat" panose="00000500000000000000" pitchFamily="2" charset="0"/>
              </a:rPr>
              <a:t>¿Qué servicios y cuántos relacionados con la atención de casos de violencias </a:t>
            </a:r>
            <a:r>
              <a:rPr lang="es-MX" sz="2800" b="1" dirty="0" smtClean="0">
                <a:solidFill>
                  <a:srgbClr val="245C4F"/>
                </a:solidFill>
                <a:latin typeface="Montserrat" panose="00000500000000000000" pitchFamily="2" charset="0"/>
              </a:rPr>
              <a:t>ha proporcionado CONAVIM del </a:t>
            </a:r>
            <a:r>
              <a:rPr lang="es-MX" sz="2800" b="1" dirty="0">
                <a:solidFill>
                  <a:srgbClr val="245C4F"/>
                </a:solidFill>
                <a:latin typeface="Montserrat" panose="00000500000000000000" pitchFamily="2" charset="0"/>
              </a:rPr>
              <a:t>26 de febrero al 1 de mayo?</a:t>
            </a:r>
          </a:p>
        </p:txBody>
      </p:sp>
      <p:sp>
        <p:nvSpPr>
          <p:cNvPr id="3" name="2 Marcador de contenido"/>
          <p:cNvSpPr txBox="1">
            <a:spLocks/>
          </p:cNvSpPr>
          <p:nvPr/>
        </p:nvSpPr>
        <p:spPr>
          <a:xfrm>
            <a:off x="457200" y="2169056"/>
            <a:ext cx="11201400" cy="435334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/>
              <a:t>        </a:t>
            </a:r>
            <a:r>
              <a:rPr lang="es-MX" dirty="0">
                <a:solidFill>
                  <a:srgbClr val="404040"/>
                </a:solidFill>
              </a:rPr>
              <a:t>24 casos de Violencia Familiar</a:t>
            </a:r>
          </a:p>
          <a:p>
            <a:r>
              <a:rPr lang="es-MX" dirty="0">
                <a:solidFill>
                  <a:srgbClr val="404040"/>
                </a:solidFill>
              </a:rPr>
              <a:t>        8 casos de Acoso Sexual</a:t>
            </a:r>
          </a:p>
          <a:p>
            <a:r>
              <a:rPr lang="es-MX" dirty="0">
                <a:solidFill>
                  <a:srgbClr val="404040"/>
                </a:solidFill>
              </a:rPr>
              <a:t>        8 casos de Acoso Cibernético</a:t>
            </a:r>
          </a:p>
          <a:p>
            <a:r>
              <a:rPr lang="es-MX" dirty="0">
                <a:solidFill>
                  <a:srgbClr val="404040"/>
                </a:solidFill>
              </a:rPr>
              <a:t>        6 casos de Hostigamiento o acoso laboral</a:t>
            </a:r>
          </a:p>
          <a:p>
            <a:r>
              <a:rPr lang="es-MX" dirty="0">
                <a:solidFill>
                  <a:srgbClr val="404040"/>
                </a:solidFill>
              </a:rPr>
              <a:t>        3 casos de Violencia Institucional</a:t>
            </a:r>
          </a:p>
          <a:p>
            <a:r>
              <a:rPr lang="es-MX" dirty="0">
                <a:solidFill>
                  <a:srgbClr val="404040"/>
                </a:solidFill>
              </a:rPr>
              <a:t>        2 casos de Abuso sexual</a:t>
            </a:r>
          </a:p>
          <a:p>
            <a:r>
              <a:rPr lang="es-MX" dirty="0">
                <a:solidFill>
                  <a:srgbClr val="404040"/>
                </a:solidFill>
              </a:rPr>
              <a:t>        1 caso de Violencia a menores</a:t>
            </a:r>
          </a:p>
          <a:p>
            <a:r>
              <a:rPr lang="es-MX" dirty="0">
                <a:solidFill>
                  <a:srgbClr val="404040"/>
                </a:solidFill>
              </a:rPr>
              <a:t>        1 caso de Abuso Sexual</a:t>
            </a:r>
          </a:p>
          <a:p>
            <a:r>
              <a:rPr lang="es-MX" dirty="0">
                <a:solidFill>
                  <a:srgbClr val="404040"/>
                </a:solidFill>
              </a:rPr>
              <a:t>        2 casos de Personas desaparecidas</a:t>
            </a:r>
          </a:p>
          <a:p>
            <a:r>
              <a:rPr lang="es-MX" dirty="0">
                <a:solidFill>
                  <a:srgbClr val="404040"/>
                </a:solidFill>
              </a:rPr>
              <a:t>        1 caso de Tentativa de feminicidio</a:t>
            </a:r>
          </a:p>
          <a:p>
            <a:r>
              <a:rPr lang="es-MX" dirty="0">
                <a:solidFill>
                  <a:srgbClr val="691B31"/>
                </a:solidFill>
              </a:rPr>
              <a:t>	TOTAL: 56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8030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CuadroTexto"/>
          <p:cNvSpPr txBox="1"/>
          <p:nvPr/>
        </p:nvSpPr>
        <p:spPr>
          <a:xfrm>
            <a:off x="1658471" y="1127761"/>
            <a:ext cx="8796169" cy="4154984"/>
          </a:xfrm>
          <a:prstGeom prst="rect">
            <a:avLst/>
          </a:prstGeom>
          <a:solidFill>
            <a:schemeClr val="bg1"/>
          </a:solidFill>
          <a:ln w="38100">
            <a:solidFill>
              <a:srgbClr val="BC945A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2400" dirty="0">
                <a:latin typeface="Montserrat" panose="00000500000000000000" pitchFamily="2" charset="0"/>
              </a:rPr>
              <a:t>Según el </a:t>
            </a:r>
            <a:r>
              <a:rPr lang="es-MX" sz="2400" b="1" dirty="0">
                <a:latin typeface="Montserrat" panose="00000500000000000000" pitchFamily="2" charset="0"/>
              </a:rPr>
              <a:t>Artículo 115 </a:t>
            </a:r>
            <a:r>
              <a:rPr lang="es-MX" sz="2400" dirty="0">
                <a:latin typeface="Montserrat" panose="00000500000000000000" pitchFamily="2" charset="0"/>
              </a:rPr>
              <a:t>Constitucional, los municipios están investidos de personalidad jurídica y manejan su patrimonio conforme a la ley. Los ayuntamientos tienen facultades para aprobar, de acuerdo con las leyes en materia municipal, los bandos de policía y gobierno, los reglamentos, circulares y disposiciones administrativas de observancia general dentro de sus respectivas jurisdicciones, que organicen la administración pública municipal, regulen las materias, procedimientos, funciones y servicios públicos de su competencia y aseguren la participación ciudadana y vecinal.</a:t>
            </a:r>
            <a:endParaRPr lang="es-MX" sz="2400" dirty="0">
              <a:ln>
                <a:solidFill>
                  <a:schemeClr val="tx2">
                    <a:lumMod val="10000"/>
                    <a:lumOff val="90000"/>
                  </a:schemeClr>
                </a:solidFill>
              </a:ln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64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5860463" y="3995668"/>
            <a:ext cx="5671611" cy="2412978"/>
            <a:chOff x="12335675" y="3535036"/>
            <a:chExt cx="9538668" cy="4575871"/>
          </a:xfrm>
        </p:grpSpPr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xmlns="" id="{9E5D03F1-A122-E44B-AD4B-39BC92875066}"/>
                </a:ext>
              </a:extLst>
            </p:cNvPr>
            <p:cNvSpPr/>
            <p:nvPr/>
          </p:nvSpPr>
          <p:spPr>
            <a:xfrm>
              <a:off x="12335675" y="3535036"/>
              <a:ext cx="9538668" cy="4575871"/>
            </a:xfrm>
            <a:prstGeom prst="rect">
              <a:avLst/>
            </a:prstGeom>
            <a:solidFill>
              <a:srgbClr val="6E1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ato Light" panose="020F0502020204030203" pitchFamily="34" charset="0"/>
              </a:endParaRPr>
            </a:p>
          </p:txBody>
        </p:sp>
        <p:sp>
          <p:nvSpPr>
            <p:cNvPr id="7" name="TextBox 12">
              <a:extLst>
                <a:ext uri="{FF2B5EF4-FFF2-40B4-BE49-F238E27FC236}">
                  <a16:creationId xmlns:a16="http://schemas.microsoft.com/office/drawing/2014/main" xmlns="" id="{7F2E6090-CD6F-E849-9E28-E64715761747}"/>
                </a:ext>
              </a:extLst>
            </p:cNvPr>
            <p:cNvSpPr txBox="1"/>
            <p:nvPr/>
          </p:nvSpPr>
          <p:spPr>
            <a:xfrm>
              <a:off x="12837012" y="3554963"/>
              <a:ext cx="8535991" cy="134240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latin typeface="Montserrat" panose="00000500000000000000" pitchFamily="2" charset="0"/>
                  <a:ea typeface="League Spartan" charset="0"/>
                  <a:cs typeface="Poppins" pitchFamily="2" charset="77"/>
                </a:rPr>
                <a:t>LLAMADAS RELACIONADAS CON </a:t>
              </a:r>
            </a:p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latin typeface="Montserrat" panose="00000500000000000000" pitchFamily="2" charset="0"/>
                  <a:ea typeface="League Spartan" charset="0"/>
                  <a:cs typeface="Poppins" pitchFamily="2" charset="77"/>
                </a:rPr>
                <a:t>VIOLENCIA POR RAZÓN DE GÉNERO</a:t>
              </a:r>
              <a:endParaRPr lang="en-US" sz="2000" b="1" dirty="0">
                <a:solidFill>
                  <a:schemeClr val="bg1"/>
                </a:solidFill>
                <a:latin typeface="Montserrat" panose="00000500000000000000" pitchFamily="2" charset="0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8" name="Freeform 1048">
              <a:extLst>
                <a:ext uri="{FF2B5EF4-FFF2-40B4-BE49-F238E27FC236}">
                  <a16:creationId xmlns:a16="http://schemas.microsoft.com/office/drawing/2014/main" xmlns="" id="{CEC53E14-C966-904A-8681-BF5653853D5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2737785" y="5031067"/>
              <a:ext cx="2690997" cy="2741459"/>
            </a:xfrm>
            <a:custGeom>
              <a:avLst/>
              <a:gdLst>
                <a:gd name="T0" fmla="*/ 771003 w 279041"/>
                <a:gd name="T1" fmla="*/ 851580 h 285396"/>
                <a:gd name="T2" fmla="*/ 755771 w 279041"/>
                <a:gd name="T3" fmla="*/ 946888 h 285396"/>
                <a:gd name="T4" fmla="*/ 740535 w 279041"/>
                <a:gd name="T5" fmla="*/ 851580 h 285396"/>
                <a:gd name="T6" fmla="*/ 178620 w 279041"/>
                <a:gd name="T7" fmla="*/ 837457 h 285396"/>
                <a:gd name="T8" fmla="*/ 194492 w 279041"/>
                <a:gd name="T9" fmla="*/ 932771 h 285396"/>
                <a:gd name="T10" fmla="*/ 163978 w 279041"/>
                <a:gd name="T11" fmla="*/ 932771 h 285396"/>
                <a:gd name="T12" fmla="*/ 178620 w 279041"/>
                <a:gd name="T13" fmla="*/ 837457 h 285396"/>
                <a:gd name="T14" fmla="*/ 364965 w 279041"/>
                <a:gd name="T15" fmla="*/ 597461 h 285396"/>
                <a:gd name="T16" fmla="*/ 464280 w 279041"/>
                <a:gd name="T17" fmla="*/ 815694 h 285396"/>
                <a:gd name="T18" fmla="*/ 565998 w 279041"/>
                <a:gd name="T19" fmla="*/ 597461 h 285396"/>
                <a:gd name="T20" fmla="*/ 464280 w 279041"/>
                <a:gd name="T21" fmla="*/ 622506 h 285396"/>
                <a:gd name="T22" fmla="*/ 561656 w 279041"/>
                <a:gd name="T23" fmla="*/ 260123 h 285396"/>
                <a:gd name="T24" fmla="*/ 278807 w 279041"/>
                <a:gd name="T25" fmla="*/ 294556 h 285396"/>
                <a:gd name="T26" fmla="*/ 464280 w 279041"/>
                <a:gd name="T27" fmla="*/ 595077 h 285396"/>
                <a:gd name="T28" fmla="*/ 650955 w 279041"/>
                <a:gd name="T29" fmla="*/ 289787 h 285396"/>
                <a:gd name="T30" fmla="*/ 464280 w 279041"/>
                <a:gd name="T31" fmla="*/ 29810 h 285396"/>
                <a:gd name="T32" fmla="*/ 210603 w 279041"/>
                <a:gd name="T33" fmla="*/ 666628 h 285396"/>
                <a:gd name="T34" fmla="*/ 338641 w 279041"/>
                <a:gd name="T35" fmla="*/ 590308 h 285396"/>
                <a:gd name="T36" fmla="*/ 241716 w 279041"/>
                <a:gd name="T37" fmla="*/ 355378 h 285396"/>
                <a:gd name="T38" fmla="*/ 265649 w 279041"/>
                <a:gd name="T39" fmla="*/ 259974 h 285396"/>
                <a:gd name="T40" fmla="*/ 455904 w 279041"/>
                <a:gd name="T41" fmla="*/ 262358 h 285396"/>
                <a:gd name="T42" fmla="*/ 677281 w 279041"/>
                <a:gd name="T43" fmla="*/ 276671 h 285396"/>
                <a:gd name="T44" fmla="*/ 589925 w 279041"/>
                <a:gd name="T45" fmla="*/ 578379 h 285396"/>
                <a:gd name="T46" fmla="*/ 662921 w 279041"/>
                <a:gd name="T47" fmla="*/ 657088 h 285396"/>
                <a:gd name="T48" fmla="*/ 787366 w 279041"/>
                <a:gd name="T49" fmla="*/ 397114 h 285396"/>
                <a:gd name="T50" fmla="*/ 464280 w 279041"/>
                <a:gd name="T51" fmla="*/ 0 h 285396"/>
                <a:gd name="T52" fmla="*/ 750273 w 279041"/>
                <a:gd name="T53" fmla="*/ 671401 h 285396"/>
                <a:gd name="T54" fmla="*/ 929760 w 279041"/>
                <a:gd name="T55" fmla="*/ 875320 h 285396"/>
                <a:gd name="T56" fmla="*/ 915403 w 279041"/>
                <a:gd name="T57" fmla="*/ 946872 h 285396"/>
                <a:gd name="T58" fmla="*/ 902241 w 279041"/>
                <a:gd name="T59" fmla="*/ 875320 h 285396"/>
                <a:gd name="T60" fmla="*/ 682065 w 279041"/>
                <a:gd name="T61" fmla="*/ 689286 h 285396"/>
                <a:gd name="T62" fmla="*/ 478646 w 279041"/>
                <a:gd name="T63" fmla="*/ 932566 h 285396"/>
                <a:gd name="T64" fmla="*/ 451120 w 279041"/>
                <a:gd name="T65" fmla="*/ 932566 h 285396"/>
                <a:gd name="T66" fmla="*/ 247698 w 279041"/>
                <a:gd name="T67" fmla="*/ 689286 h 285396"/>
                <a:gd name="T68" fmla="*/ 29922 w 279041"/>
                <a:gd name="T69" fmla="*/ 875320 h 285396"/>
                <a:gd name="T70" fmla="*/ 14369 w 279041"/>
                <a:gd name="T71" fmla="*/ 946872 h 285396"/>
                <a:gd name="T72" fmla="*/ 0 w 279041"/>
                <a:gd name="T73" fmla="*/ 875320 h 285396"/>
                <a:gd name="T74" fmla="*/ 179491 w 279041"/>
                <a:gd name="T75" fmla="*/ 671401 h 285396"/>
                <a:gd name="T76" fmla="*/ 464280 w 279041"/>
                <a:gd name="T77" fmla="*/ 0 h 2853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79041" h="285396">
                  <a:moveTo>
                    <a:pt x="226822" y="252413"/>
                  </a:moveTo>
                  <a:cubicBezTo>
                    <a:pt x="229489" y="252413"/>
                    <a:pt x="231394" y="254186"/>
                    <a:pt x="231394" y="256669"/>
                  </a:cubicBezTo>
                  <a:lnTo>
                    <a:pt x="231394" y="281140"/>
                  </a:lnTo>
                  <a:cubicBezTo>
                    <a:pt x="231394" y="283268"/>
                    <a:pt x="229489" y="285396"/>
                    <a:pt x="226822" y="285396"/>
                  </a:cubicBezTo>
                  <a:cubicBezTo>
                    <a:pt x="224155" y="285396"/>
                    <a:pt x="222250" y="283268"/>
                    <a:pt x="222250" y="281140"/>
                  </a:cubicBezTo>
                  <a:lnTo>
                    <a:pt x="222250" y="256669"/>
                  </a:lnTo>
                  <a:cubicBezTo>
                    <a:pt x="222250" y="254186"/>
                    <a:pt x="224155" y="252413"/>
                    <a:pt x="226822" y="252413"/>
                  </a:cubicBezTo>
                  <a:close/>
                  <a:moveTo>
                    <a:pt x="53609" y="252413"/>
                  </a:moveTo>
                  <a:cubicBezTo>
                    <a:pt x="56174" y="252413"/>
                    <a:pt x="58372" y="254186"/>
                    <a:pt x="58372" y="256669"/>
                  </a:cubicBezTo>
                  <a:lnTo>
                    <a:pt x="58372" y="281140"/>
                  </a:lnTo>
                  <a:cubicBezTo>
                    <a:pt x="58372" y="283268"/>
                    <a:pt x="56174" y="285396"/>
                    <a:pt x="53609" y="285396"/>
                  </a:cubicBezTo>
                  <a:cubicBezTo>
                    <a:pt x="51045" y="285396"/>
                    <a:pt x="49213" y="283268"/>
                    <a:pt x="49213" y="281140"/>
                  </a:cubicBezTo>
                  <a:lnTo>
                    <a:pt x="49213" y="256669"/>
                  </a:lnTo>
                  <a:cubicBezTo>
                    <a:pt x="49213" y="254186"/>
                    <a:pt x="51045" y="252413"/>
                    <a:pt x="53609" y="252413"/>
                  </a:cubicBezTo>
                  <a:close/>
                  <a:moveTo>
                    <a:pt x="110252" y="179358"/>
                  </a:moveTo>
                  <a:lnTo>
                    <a:pt x="109534" y="180077"/>
                  </a:lnTo>
                  <a:cubicBezTo>
                    <a:pt x="106301" y="193376"/>
                    <a:pt x="95887" y="203080"/>
                    <a:pt x="82958" y="205956"/>
                  </a:cubicBezTo>
                  <a:cubicBezTo>
                    <a:pt x="86909" y="223928"/>
                    <a:pt x="123539" y="240102"/>
                    <a:pt x="139341" y="245853"/>
                  </a:cubicBezTo>
                  <a:cubicBezTo>
                    <a:pt x="155502" y="240102"/>
                    <a:pt x="192133" y="223928"/>
                    <a:pt x="196801" y="205956"/>
                  </a:cubicBezTo>
                  <a:cubicBezTo>
                    <a:pt x="183514" y="203080"/>
                    <a:pt x="173099" y="193376"/>
                    <a:pt x="169867" y="180077"/>
                  </a:cubicBezTo>
                  <a:lnTo>
                    <a:pt x="169508" y="179358"/>
                  </a:lnTo>
                  <a:cubicBezTo>
                    <a:pt x="160529" y="185109"/>
                    <a:pt x="150474" y="187625"/>
                    <a:pt x="139341" y="187625"/>
                  </a:cubicBezTo>
                  <a:cubicBezTo>
                    <a:pt x="129285" y="187625"/>
                    <a:pt x="118512" y="185109"/>
                    <a:pt x="110252" y="179358"/>
                  </a:cubicBezTo>
                  <a:close/>
                  <a:moveTo>
                    <a:pt x="168565" y="78402"/>
                  </a:moveTo>
                  <a:cubicBezTo>
                    <a:pt x="159721" y="78357"/>
                    <a:pt x="150833" y="81232"/>
                    <a:pt x="141496" y="86983"/>
                  </a:cubicBezTo>
                  <a:cubicBezTo>
                    <a:pt x="118871" y="100282"/>
                    <a:pt x="96246" y="95610"/>
                    <a:pt x="83676" y="88780"/>
                  </a:cubicBezTo>
                  <a:cubicBezTo>
                    <a:pt x="81881" y="94531"/>
                    <a:pt x="81163" y="100642"/>
                    <a:pt x="81163" y="107112"/>
                  </a:cubicBezTo>
                  <a:cubicBezTo>
                    <a:pt x="81163" y="146649"/>
                    <a:pt x="107738" y="179358"/>
                    <a:pt x="139341" y="179358"/>
                  </a:cubicBezTo>
                  <a:cubicBezTo>
                    <a:pt x="172021" y="179358"/>
                    <a:pt x="197879" y="146649"/>
                    <a:pt x="197879" y="107112"/>
                  </a:cubicBezTo>
                  <a:cubicBezTo>
                    <a:pt x="197879" y="99923"/>
                    <a:pt x="197160" y="93453"/>
                    <a:pt x="195365" y="87343"/>
                  </a:cubicBezTo>
                  <a:cubicBezTo>
                    <a:pt x="186207" y="81412"/>
                    <a:pt x="177408" y="78447"/>
                    <a:pt x="168565" y="78402"/>
                  </a:cubicBezTo>
                  <a:close/>
                  <a:moveTo>
                    <a:pt x="139341" y="8986"/>
                  </a:moveTo>
                  <a:cubicBezTo>
                    <a:pt x="81163" y="8986"/>
                    <a:pt x="43095" y="52118"/>
                    <a:pt x="43095" y="119692"/>
                  </a:cubicBezTo>
                  <a:cubicBezTo>
                    <a:pt x="43095" y="152041"/>
                    <a:pt x="50996" y="184030"/>
                    <a:pt x="63206" y="200924"/>
                  </a:cubicBezTo>
                  <a:lnTo>
                    <a:pt x="80085" y="198048"/>
                  </a:lnTo>
                  <a:cubicBezTo>
                    <a:pt x="90141" y="195892"/>
                    <a:pt x="98760" y="188344"/>
                    <a:pt x="101633" y="177920"/>
                  </a:cubicBezTo>
                  <a:lnTo>
                    <a:pt x="102351" y="174326"/>
                  </a:lnTo>
                  <a:cubicBezTo>
                    <a:pt x="84395" y="159589"/>
                    <a:pt x="72544" y="135147"/>
                    <a:pt x="72544" y="107112"/>
                  </a:cubicBezTo>
                  <a:cubicBezTo>
                    <a:pt x="72544" y="97766"/>
                    <a:pt x="74339" y="88780"/>
                    <a:pt x="76853" y="80873"/>
                  </a:cubicBezTo>
                  <a:cubicBezTo>
                    <a:pt x="77212" y="80154"/>
                    <a:pt x="78290" y="78716"/>
                    <a:pt x="79726" y="78357"/>
                  </a:cubicBezTo>
                  <a:cubicBezTo>
                    <a:pt x="80803" y="77997"/>
                    <a:pt x="82599" y="78357"/>
                    <a:pt x="83317" y="78716"/>
                  </a:cubicBezTo>
                  <a:cubicBezTo>
                    <a:pt x="92296" y="84827"/>
                    <a:pt x="114920" y="92734"/>
                    <a:pt x="136827" y="79076"/>
                  </a:cubicBezTo>
                  <a:cubicBezTo>
                    <a:pt x="158734" y="66136"/>
                    <a:pt x="179922" y="66496"/>
                    <a:pt x="200752" y="80873"/>
                  </a:cubicBezTo>
                  <a:cubicBezTo>
                    <a:pt x="201829" y="81232"/>
                    <a:pt x="202906" y="81951"/>
                    <a:pt x="203265" y="83389"/>
                  </a:cubicBezTo>
                  <a:cubicBezTo>
                    <a:pt x="205420" y="90937"/>
                    <a:pt x="206857" y="98845"/>
                    <a:pt x="206857" y="107112"/>
                  </a:cubicBezTo>
                  <a:cubicBezTo>
                    <a:pt x="206857" y="135147"/>
                    <a:pt x="194646" y="159589"/>
                    <a:pt x="177049" y="174326"/>
                  </a:cubicBezTo>
                  <a:lnTo>
                    <a:pt x="178127" y="177920"/>
                  </a:lnTo>
                  <a:cubicBezTo>
                    <a:pt x="180281" y="188344"/>
                    <a:pt x="188541" y="195892"/>
                    <a:pt x="198956" y="198048"/>
                  </a:cubicBezTo>
                  <a:lnTo>
                    <a:pt x="216194" y="200924"/>
                  </a:lnTo>
                  <a:cubicBezTo>
                    <a:pt x="228404" y="184030"/>
                    <a:pt x="236305" y="152041"/>
                    <a:pt x="236305" y="119692"/>
                  </a:cubicBezTo>
                  <a:cubicBezTo>
                    <a:pt x="236305" y="52118"/>
                    <a:pt x="198238" y="8986"/>
                    <a:pt x="139341" y="8986"/>
                  </a:cubicBezTo>
                  <a:close/>
                  <a:moveTo>
                    <a:pt x="139341" y="0"/>
                  </a:moveTo>
                  <a:cubicBezTo>
                    <a:pt x="203625" y="0"/>
                    <a:pt x="244924" y="46727"/>
                    <a:pt x="244924" y="119692"/>
                  </a:cubicBezTo>
                  <a:cubicBezTo>
                    <a:pt x="244924" y="152400"/>
                    <a:pt x="237382" y="183312"/>
                    <a:pt x="225172" y="202362"/>
                  </a:cubicBezTo>
                  <a:lnTo>
                    <a:pt x="228045" y="202721"/>
                  </a:lnTo>
                  <a:cubicBezTo>
                    <a:pt x="257493" y="207753"/>
                    <a:pt x="279041" y="233632"/>
                    <a:pt x="279041" y="263825"/>
                  </a:cubicBezTo>
                  <a:lnTo>
                    <a:pt x="279041" y="281078"/>
                  </a:lnTo>
                  <a:cubicBezTo>
                    <a:pt x="279041" y="283234"/>
                    <a:pt x="277605" y="285391"/>
                    <a:pt x="274732" y="285391"/>
                  </a:cubicBezTo>
                  <a:cubicBezTo>
                    <a:pt x="272577" y="285391"/>
                    <a:pt x="270781" y="283234"/>
                    <a:pt x="270781" y="281078"/>
                  </a:cubicBezTo>
                  <a:lnTo>
                    <a:pt x="270781" y="263825"/>
                  </a:lnTo>
                  <a:cubicBezTo>
                    <a:pt x="270781" y="237946"/>
                    <a:pt x="251747" y="216020"/>
                    <a:pt x="226249" y="211347"/>
                  </a:cubicBezTo>
                  <a:lnTo>
                    <a:pt x="204702" y="207753"/>
                  </a:lnTo>
                  <a:cubicBezTo>
                    <a:pt x="199315" y="231835"/>
                    <a:pt x="156579" y="248729"/>
                    <a:pt x="143651" y="253401"/>
                  </a:cubicBezTo>
                  <a:lnTo>
                    <a:pt x="143651" y="281078"/>
                  </a:lnTo>
                  <a:cubicBezTo>
                    <a:pt x="143651" y="283234"/>
                    <a:pt x="141855" y="285391"/>
                    <a:pt x="139341" y="285391"/>
                  </a:cubicBezTo>
                  <a:cubicBezTo>
                    <a:pt x="137186" y="285391"/>
                    <a:pt x="135391" y="283234"/>
                    <a:pt x="135391" y="281078"/>
                  </a:cubicBezTo>
                  <a:lnTo>
                    <a:pt x="135391" y="253401"/>
                  </a:lnTo>
                  <a:cubicBezTo>
                    <a:pt x="122821" y="248729"/>
                    <a:pt x="79726" y="231835"/>
                    <a:pt x="74339" y="207753"/>
                  </a:cubicBezTo>
                  <a:lnTo>
                    <a:pt x="52792" y="211347"/>
                  </a:lnTo>
                  <a:cubicBezTo>
                    <a:pt x="27294" y="216020"/>
                    <a:pt x="8978" y="237946"/>
                    <a:pt x="8978" y="263825"/>
                  </a:cubicBezTo>
                  <a:lnTo>
                    <a:pt x="8978" y="281078"/>
                  </a:lnTo>
                  <a:cubicBezTo>
                    <a:pt x="8978" y="283234"/>
                    <a:pt x="6464" y="285391"/>
                    <a:pt x="4310" y="285391"/>
                  </a:cubicBezTo>
                  <a:cubicBezTo>
                    <a:pt x="2155" y="285391"/>
                    <a:pt x="0" y="283234"/>
                    <a:pt x="0" y="281078"/>
                  </a:cubicBezTo>
                  <a:lnTo>
                    <a:pt x="0" y="263825"/>
                  </a:lnTo>
                  <a:cubicBezTo>
                    <a:pt x="0" y="233632"/>
                    <a:pt x="21907" y="207753"/>
                    <a:pt x="51714" y="202721"/>
                  </a:cubicBezTo>
                  <a:lnTo>
                    <a:pt x="53869" y="202362"/>
                  </a:lnTo>
                  <a:cubicBezTo>
                    <a:pt x="41659" y="183312"/>
                    <a:pt x="34476" y="152400"/>
                    <a:pt x="34476" y="119692"/>
                  </a:cubicBezTo>
                  <a:cubicBezTo>
                    <a:pt x="34476" y="47805"/>
                    <a:pt x="76853" y="0"/>
                    <a:pt x="139341" y="0"/>
                  </a:cubicBezTo>
                  <a:close/>
                </a:path>
              </a:pathLst>
            </a:custGeom>
            <a:solidFill>
              <a:srgbClr val="DEC9A2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dirty="0">
                <a:latin typeface="Lato Light" panose="020F0502020204030203" pitchFamily="34" charset="0"/>
              </a:endParaRPr>
            </a:p>
          </p:txBody>
        </p:sp>
      </p:grpSp>
      <p:graphicFrame>
        <p:nvGraphicFramePr>
          <p:cNvPr id="9" name="Gráfico 8"/>
          <p:cNvGraphicFramePr/>
          <p:nvPr>
            <p:extLst>
              <p:ext uri="{D42A27DB-BD31-4B8C-83A1-F6EECF244321}">
                <p14:modId xmlns:p14="http://schemas.microsoft.com/office/powerpoint/2010/main" val="2850376372"/>
              </p:ext>
            </p:extLst>
          </p:nvPr>
        </p:nvGraphicFramePr>
        <p:xfrm>
          <a:off x="853461" y="1309338"/>
          <a:ext cx="6225397" cy="508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2694177" y="2854769"/>
            <a:ext cx="29134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dirty="0" smtClean="0">
                <a:solidFill>
                  <a:schemeClr val="bg1"/>
                </a:solidFill>
              </a:rPr>
              <a:t>23%</a:t>
            </a:r>
          </a:p>
          <a:p>
            <a:r>
              <a:rPr lang="es-MX" sz="2000" dirty="0" smtClean="0">
                <a:solidFill>
                  <a:schemeClr val="bg1"/>
                </a:solidFill>
              </a:rPr>
              <a:t>Procedentes</a:t>
            </a:r>
            <a:endParaRPr lang="es-MX" sz="2000" dirty="0">
              <a:solidFill>
                <a:schemeClr val="bg1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07247" y="4087536"/>
            <a:ext cx="17543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0" dirty="0" smtClean="0">
                <a:solidFill>
                  <a:schemeClr val="bg1"/>
                </a:solidFill>
              </a:rPr>
              <a:t>77%</a:t>
            </a:r>
          </a:p>
          <a:p>
            <a:r>
              <a:rPr lang="es-MX" sz="2000" dirty="0" smtClean="0">
                <a:solidFill>
                  <a:schemeClr val="bg1"/>
                </a:solidFill>
              </a:rPr>
              <a:t>Improcedentes</a:t>
            </a:r>
            <a:endParaRPr lang="es-MX" sz="2000" dirty="0">
              <a:solidFill>
                <a:schemeClr val="bg1"/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1024489" y="1309338"/>
            <a:ext cx="48461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dirty="0" smtClean="0">
                <a:solidFill>
                  <a:srgbClr val="6E152E"/>
                </a:solidFill>
              </a:rPr>
              <a:t>17,225,555 Millones</a:t>
            </a:r>
            <a:endParaRPr lang="es-MX" sz="4400" dirty="0">
              <a:solidFill>
                <a:srgbClr val="6E152E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1024489" y="493504"/>
            <a:ext cx="786785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Y en el 911 el total </a:t>
            </a:r>
            <a:r>
              <a:rPr lang="en-US" sz="3200" dirty="0">
                <a:solidFill>
                  <a:srgbClr val="6E152E"/>
                </a:solidFill>
                <a:latin typeface="Montserrat" panose="00000500000000000000" pitchFamily="2" charset="0"/>
              </a:rPr>
              <a:t>de </a:t>
            </a:r>
            <a:r>
              <a:rPr lang="en-US" sz="3200" dirty="0" err="1">
                <a:solidFill>
                  <a:srgbClr val="6E152E"/>
                </a:solidFill>
                <a:latin typeface="Montserrat" panose="00000500000000000000" pitchFamily="2" charset="0"/>
              </a:rPr>
              <a:t>llamadas</a:t>
            </a:r>
            <a:r>
              <a:rPr lang="en-US" sz="3200" dirty="0">
                <a:solidFill>
                  <a:srgbClr val="6E152E"/>
                </a:solidFill>
                <a:latin typeface="Montserrat" panose="00000500000000000000" pitchFamily="2" charset="0"/>
              </a:rPr>
              <a:t> </a:t>
            </a:r>
            <a:r>
              <a:rPr lang="en-US" sz="3200" dirty="0" err="1">
                <a:solidFill>
                  <a:srgbClr val="6E152E"/>
                </a:solidFill>
                <a:latin typeface="Montserrat" panose="00000500000000000000" pitchFamily="2" charset="0"/>
              </a:rPr>
              <a:t>recibidas</a:t>
            </a:r>
            <a:r>
              <a:rPr lang="en-US" sz="3200" dirty="0">
                <a:solidFill>
                  <a:srgbClr val="6E152E"/>
                </a:solidFill>
                <a:latin typeface="Montserrat" panose="00000500000000000000" pitchFamily="2" charset="0"/>
              </a:rPr>
              <a:t> </a:t>
            </a:r>
          </a:p>
          <a:p>
            <a:endParaRPr lang="es-MX" dirty="0"/>
          </a:p>
        </p:txBody>
      </p:sp>
      <p:grpSp>
        <p:nvGrpSpPr>
          <p:cNvPr id="14" name="Grupo 13"/>
          <p:cNvGrpSpPr/>
          <p:nvPr/>
        </p:nvGrpSpPr>
        <p:grpSpPr>
          <a:xfrm>
            <a:off x="5860463" y="1516433"/>
            <a:ext cx="2832433" cy="2477109"/>
            <a:chOff x="10454481" y="3273262"/>
            <a:chExt cx="5068329" cy="4751218"/>
          </a:xfrm>
          <a:solidFill>
            <a:srgbClr val="DEC9A2"/>
          </a:solidFill>
        </p:grpSpPr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xmlns="" id="{8222752D-BB13-8942-87E1-7A07B28965FC}"/>
                </a:ext>
              </a:extLst>
            </p:cNvPr>
            <p:cNvSpPr/>
            <p:nvPr/>
          </p:nvSpPr>
          <p:spPr>
            <a:xfrm>
              <a:off x="10454481" y="3273262"/>
              <a:ext cx="5068329" cy="47512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ato Light" panose="020F0502020204030203" pitchFamily="34" charset="0"/>
              </a:endParaRPr>
            </a:p>
          </p:txBody>
        </p:sp>
        <p:sp>
          <p:nvSpPr>
            <p:cNvPr id="16" name="TextBox 11">
              <a:extLst>
                <a:ext uri="{FF2B5EF4-FFF2-40B4-BE49-F238E27FC236}">
                  <a16:creationId xmlns:a16="http://schemas.microsoft.com/office/drawing/2014/main" xmlns="" id="{9F619023-99B5-D048-963C-2919297AAD8E}"/>
                </a:ext>
              </a:extLst>
            </p:cNvPr>
            <p:cNvSpPr txBox="1"/>
            <p:nvPr/>
          </p:nvSpPr>
          <p:spPr>
            <a:xfrm>
              <a:off x="11317515" y="3453620"/>
              <a:ext cx="3720886" cy="649363"/>
            </a:xfrm>
            <a:prstGeom prst="rect">
              <a:avLst/>
            </a:prstGeom>
            <a:grpFill/>
          </p:spPr>
          <p:txBody>
            <a:bodyPr wrap="none" rtlCol="0" anchor="ctr" anchorCtr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Montserrat" panose="00000500000000000000" pitchFamily="2" charset="0"/>
                  <a:ea typeface="League Spartan" charset="0"/>
                  <a:cs typeface="Poppins" pitchFamily="2" charset="77"/>
                </a:rPr>
                <a:t>IMPROCEDENTES</a:t>
              </a:r>
              <a:endParaRPr lang="en-US" sz="1600" b="1" dirty="0">
                <a:solidFill>
                  <a:schemeClr val="bg1"/>
                </a:solidFill>
                <a:latin typeface="Montserrat" panose="00000500000000000000" pitchFamily="2" charset="0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17" name="TextBox 20">
              <a:extLst>
                <a:ext uri="{FF2B5EF4-FFF2-40B4-BE49-F238E27FC236}">
                  <a16:creationId xmlns:a16="http://schemas.microsoft.com/office/drawing/2014/main" xmlns="" id="{586D0358-CD34-D249-9640-8D4BAE0D8E13}"/>
                </a:ext>
              </a:extLst>
            </p:cNvPr>
            <p:cNvSpPr txBox="1"/>
            <p:nvPr/>
          </p:nvSpPr>
          <p:spPr>
            <a:xfrm>
              <a:off x="11317515" y="6972248"/>
              <a:ext cx="3502888" cy="100356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2" charset="0"/>
                  <a:ea typeface="Lato Light" panose="020F0502020204030203" pitchFamily="34" charset="0"/>
                  <a:cs typeface="Poppins" pitchFamily="2" charset="77"/>
                </a:rPr>
                <a:t>13,261,689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ea typeface="Lato Light" panose="020F0502020204030203" pitchFamily="34" charset="0"/>
                <a:cs typeface="Poppins" pitchFamily="2" charset="77"/>
              </a:endParaRPr>
            </a:p>
          </p:txBody>
        </p:sp>
      </p:grpSp>
      <p:grpSp>
        <p:nvGrpSpPr>
          <p:cNvPr id="18" name="Grupo 17"/>
          <p:cNvGrpSpPr/>
          <p:nvPr/>
        </p:nvGrpSpPr>
        <p:grpSpPr>
          <a:xfrm>
            <a:off x="8651665" y="1513773"/>
            <a:ext cx="2880409" cy="2479769"/>
            <a:chOff x="16737411" y="3278656"/>
            <a:chExt cx="5308066" cy="4751220"/>
          </a:xfrm>
          <a:solidFill>
            <a:srgbClr val="BC945A"/>
          </a:solidFill>
        </p:grpSpPr>
        <p:grpSp>
          <p:nvGrpSpPr>
            <p:cNvPr id="19" name="Grupo 18"/>
            <p:cNvGrpSpPr/>
            <p:nvPr/>
          </p:nvGrpSpPr>
          <p:grpSpPr>
            <a:xfrm>
              <a:off x="16737411" y="3278656"/>
              <a:ext cx="5308066" cy="4751220"/>
              <a:chOff x="15640698" y="3434280"/>
              <a:chExt cx="5308066" cy="4751220"/>
            </a:xfrm>
            <a:grpFill/>
          </p:grpSpPr>
          <p:sp>
            <p:nvSpPr>
              <p:cNvPr id="21" name="Rectangle 7">
                <a:extLst>
                  <a:ext uri="{FF2B5EF4-FFF2-40B4-BE49-F238E27FC236}">
                    <a16:creationId xmlns:a16="http://schemas.microsoft.com/office/drawing/2014/main" xmlns="" id="{FE8DFC47-E1E0-7D4E-BB1E-FFB84E9F9DDF}"/>
                  </a:ext>
                </a:extLst>
              </p:cNvPr>
              <p:cNvSpPr/>
              <p:nvPr/>
            </p:nvSpPr>
            <p:spPr>
              <a:xfrm>
                <a:off x="15640698" y="3434280"/>
                <a:ext cx="5308066" cy="47512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Lato Light" panose="020F0502020204030203" pitchFamily="34" charset="0"/>
                </a:endParaRPr>
              </a:p>
            </p:txBody>
          </p:sp>
          <p:sp>
            <p:nvSpPr>
              <p:cNvPr id="22" name="TextBox 13">
                <a:extLst>
                  <a:ext uri="{FF2B5EF4-FFF2-40B4-BE49-F238E27FC236}">
                    <a16:creationId xmlns:a16="http://schemas.microsoft.com/office/drawing/2014/main" xmlns="" id="{EE644C53-6D18-3B45-8ACC-5347164E1A9E}"/>
                  </a:ext>
                </a:extLst>
              </p:cNvPr>
              <p:cNvSpPr txBox="1"/>
              <p:nvPr/>
            </p:nvSpPr>
            <p:spPr>
              <a:xfrm>
                <a:off x="16782938" y="3678950"/>
                <a:ext cx="3347519" cy="648667"/>
              </a:xfrm>
              <a:prstGeom prst="rect">
                <a:avLst/>
              </a:prstGeom>
              <a:grpFill/>
            </p:spPr>
            <p:txBody>
              <a:bodyPr wrap="none" rtlCol="0" anchor="ctr" anchorCtr="0">
                <a:spAutoFit/>
              </a:bodyPr>
              <a:lstStyle/>
              <a:p>
                <a:r>
                  <a:rPr lang="en-US" sz="1600" b="1" dirty="0" smtClean="0">
                    <a:solidFill>
                      <a:schemeClr val="bg1"/>
                    </a:solidFill>
                    <a:latin typeface="Montserrat" panose="00000500000000000000" pitchFamily="2" charset="0"/>
                    <a:ea typeface="League Spartan" charset="0"/>
                    <a:cs typeface="Poppins" pitchFamily="2" charset="77"/>
                  </a:rPr>
                  <a:t>PROCEDENTES</a:t>
                </a:r>
                <a:endParaRPr lang="en-US" sz="1600" b="1" dirty="0">
                  <a:solidFill>
                    <a:schemeClr val="bg1"/>
                  </a:solidFill>
                  <a:latin typeface="Montserrat" panose="00000500000000000000" pitchFamily="2" charset="0"/>
                  <a:ea typeface="League Spartan" charset="0"/>
                  <a:cs typeface="Poppins" pitchFamily="2" charset="77"/>
                </a:endParaRPr>
              </a:p>
            </p:txBody>
          </p:sp>
        </p:grpSp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xmlns="" id="{586D0358-CD34-D249-9640-8D4BAE0D8E13}"/>
                </a:ext>
              </a:extLst>
            </p:cNvPr>
            <p:cNvSpPr txBox="1"/>
            <p:nvPr/>
          </p:nvSpPr>
          <p:spPr>
            <a:xfrm>
              <a:off x="19007210" y="7071205"/>
              <a:ext cx="1909497" cy="52321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2" charset="0"/>
                  <a:ea typeface="Lato Light" panose="020F0502020204030203" pitchFamily="34" charset="0"/>
                  <a:cs typeface="Poppins" pitchFamily="2" charset="77"/>
                </a:rPr>
                <a:t>3,963,866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ea typeface="Lato Light" panose="020F0502020204030203" pitchFamily="34" charset="0"/>
                <a:cs typeface="Poppins" pitchFamily="2" charset="77"/>
              </a:endParaRPr>
            </a:p>
          </p:txBody>
        </p:sp>
      </p:grpSp>
      <p:sp>
        <p:nvSpPr>
          <p:cNvPr id="23" name="TextBox 20">
            <a:extLst>
              <a:ext uri="{FF2B5EF4-FFF2-40B4-BE49-F238E27FC236}">
                <a16:creationId xmlns:a16="http://schemas.microsoft.com/office/drawing/2014/main" xmlns="" id="{586D0358-CD34-D249-9640-8D4BAE0D8E13}"/>
              </a:ext>
            </a:extLst>
          </p:cNvPr>
          <p:cNvSpPr txBox="1"/>
          <p:nvPr/>
        </p:nvSpPr>
        <p:spPr>
          <a:xfrm>
            <a:off x="7782573" y="4966423"/>
            <a:ext cx="17381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ea typeface="Lato Light" panose="020F0502020204030203" pitchFamily="34" charset="0"/>
                <a:cs typeface="Poppins" pitchFamily="2" charset="77"/>
              </a:rPr>
              <a:t>300,013</a:t>
            </a:r>
          </a:p>
          <a:p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ea typeface="Lato Light" panose="020F0502020204030203" pitchFamily="34" charset="0"/>
                <a:cs typeface="Poppins" pitchFamily="2" charset="77"/>
              </a:rPr>
              <a:t>7.5%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Montserrat SemiBold" panose="00000700000000000000" pitchFamily="2" charset="0"/>
              <a:ea typeface="Lato Light" panose="020F0502020204030203" pitchFamily="34" charset="0"/>
              <a:cs typeface="Poppins" pitchFamily="2" charset="77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8968767" y="5517411"/>
            <a:ext cx="25314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ea typeface="Lato Light" panose="020F0502020204030203" pitchFamily="34" charset="0"/>
                <a:cs typeface="Poppins" pitchFamily="2" charset="77"/>
              </a:rPr>
              <a:t>DE LAS LLAMADAS </a:t>
            </a:r>
            <a:endParaRPr lang="en-US" dirty="0" smtClean="0">
              <a:solidFill>
                <a:schemeClr val="bg1">
                  <a:lumMod val="95000"/>
                </a:schemeClr>
              </a:solidFill>
              <a:latin typeface="Montserrat SemiBold" panose="00000700000000000000" pitchFamily="2" charset="0"/>
              <a:ea typeface="Lato Light" panose="020F0502020204030203" pitchFamily="34" charset="0"/>
              <a:cs typeface="Poppins" pitchFamily="2" charset="77"/>
            </a:endParaRP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ea typeface="Lato Light" panose="020F0502020204030203" pitchFamily="34" charset="0"/>
                <a:cs typeface="Poppins" pitchFamily="2" charset="77"/>
              </a:rPr>
              <a:t>PROCEDENTES</a:t>
            </a:r>
            <a:endParaRPr lang="en-US" dirty="0">
              <a:solidFill>
                <a:schemeClr val="bg1">
                  <a:lumMod val="95000"/>
                </a:schemeClr>
              </a:solidFill>
              <a:latin typeface="Montserrat SemiBold" panose="00000700000000000000" pitchFamily="2" charset="0"/>
              <a:ea typeface="Lato Light" panose="020F0502020204030203" pitchFamily="34" charset="0"/>
              <a:cs typeface="Poppins" pitchFamily="2" charset="77"/>
            </a:endParaRP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400" y="2053235"/>
            <a:ext cx="1295828" cy="1295828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333" y="2060003"/>
            <a:ext cx="1326397" cy="1326397"/>
          </a:xfrm>
          <a:prstGeom prst="rect">
            <a:avLst/>
          </a:prstGeom>
          <a:solidFill>
            <a:srgbClr val="BC945A"/>
          </a:solidFill>
        </p:spPr>
      </p:pic>
    </p:spTree>
    <p:extLst>
      <p:ext uri="{BB962C8B-B14F-4D97-AF65-F5344CB8AC3E}">
        <p14:creationId xmlns:p14="http://schemas.microsoft.com/office/powerpoint/2010/main" val="392523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1369" y="785036"/>
            <a:ext cx="10521950" cy="613145"/>
          </a:xfrm>
        </p:spPr>
        <p:txBody>
          <a:bodyPr>
            <a:normAutofit/>
          </a:bodyPr>
          <a:lstStyle/>
          <a:p>
            <a:r>
              <a:rPr lang="es-MX" sz="3600" dirty="0">
                <a:solidFill>
                  <a:srgbClr val="800000"/>
                </a:solidFill>
              </a:rPr>
              <a:t>Acciones emergentes ante el COVID</a:t>
            </a:r>
            <a:endParaRPr lang="es-MX" sz="3600" dirty="0"/>
          </a:p>
        </p:txBody>
      </p:sp>
      <p:sp>
        <p:nvSpPr>
          <p:cNvPr id="3" name="Marcador de texto 2"/>
          <p:cNvSpPr txBox="1">
            <a:spLocks/>
          </p:cNvSpPr>
          <p:nvPr/>
        </p:nvSpPr>
        <p:spPr>
          <a:xfrm>
            <a:off x="661369" y="1688805"/>
            <a:ext cx="10515600" cy="378238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rgbClr val="404040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3200" smtClean="0">
                <a:solidFill>
                  <a:srgbClr val="BC945A"/>
                </a:solidFill>
              </a:rPr>
              <a:t>Coordinación con los CJM para atender a las niñas y mujeres que soliciten servicios</a:t>
            </a:r>
          </a:p>
          <a:p>
            <a:r>
              <a:rPr lang="es-MX" sz="1800" smtClean="0">
                <a:hlinkClick r:id="rId2"/>
              </a:rPr>
              <a:t>https://www.gob.mx/conavim/documentos/centros-de-justicia-para-las-mujeres-funcionando-en-la-republica-mexicana-durante-dias-de-emergencia-sanitaria-por-epidemia-de-covid-19?idiom=es</a:t>
            </a:r>
            <a:endParaRPr lang="es-MX" sz="1800" smtClean="0"/>
          </a:p>
          <a:p>
            <a:endParaRPr lang="es-MX" smtClean="0">
              <a:solidFill>
                <a:srgbClr val="BC945A"/>
              </a:solidFill>
            </a:endParaRPr>
          </a:p>
          <a:p>
            <a:r>
              <a:rPr lang="es-MX" sz="3200" smtClean="0">
                <a:solidFill>
                  <a:srgbClr val="BC945A"/>
                </a:solidFill>
              </a:rPr>
              <a:t>Coordinación con los TSJ de los estados para brindar servicios</a:t>
            </a:r>
          </a:p>
          <a:p>
            <a:r>
              <a:rPr lang="es-MX" sz="1800" smtClean="0">
                <a:hlinkClick r:id="rId3"/>
              </a:rPr>
              <a:t>https://www.gob.mx/conavim/documentos/tribunales-superiores-de-justicia-ante-contingencia-por-pandemia-covid-19?idiom=es</a:t>
            </a:r>
            <a:r>
              <a:rPr lang="es-MX" sz="1800" smtClean="0"/>
              <a:t> </a:t>
            </a:r>
          </a:p>
          <a:p>
            <a:pPr marL="342900" indent="-342900">
              <a:buFontTx/>
              <a:buChar char="-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4757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596684" y="956563"/>
            <a:ext cx="11174506" cy="1143000"/>
          </a:xfrm>
        </p:spPr>
        <p:txBody>
          <a:bodyPr>
            <a:normAutofit/>
          </a:bodyPr>
          <a:lstStyle/>
          <a:p>
            <a:r>
              <a:rPr lang="es-MX" sz="2800" dirty="0">
                <a:solidFill>
                  <a:srgbClr val="245C4F"/>
                </a:solidFill>
              </a:rPr>
              <a:t>Acciones de </a:t>
            </a:r>
            <a:r>
              <a:rPr lang="es-MX" sz="2800" dirty="0" smtClean="0">
                <a:solidFill>
                  <a:srgbClr val="245C4F"/>
                </a:solidFill>
              </a:rPr>
              <a:t>colaboración con la iniciativa privada</a:t>
            </a:r>
            <a:endParaRPr lang="es-MX" sz="2800" dirty="0">
              <a:solidFill>
                <a:srgbClr val="245C4F"/>
              </a:solidFill>
            </a:endParaRP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57200" y="1941163"/>
            <a:ext cx="11174506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dirty="0" smtClean="0">
                <a:solidFill>
                  <a:srgbClr val="404040"/>
                </a:solidFill>
              </a:rPr>
              <a:t>Establecimos convenios de colaboración con algunas empresas hoteleras y de solidaridad para </a:t>
            </a:r>
            <a:r>
              <a:rPr lang="es-MX" dirty="0">
                <a:solidFill>
                  <a:srgbClr val="404040"/>
                </a:solidFill>
              </a:rPr>
              <a:t>ofrecer servicios </a:t>
            </a:r>
            <a:r>
              <a:rPr lang="es-MX" dirty="0" smtClean="0">
                <a:solidFill>
                  <a:srgbClr val="404040"/>
                </a:solidFill>
              </a:rPr>
              <a:t>de refugio –no convencional- </a:t>
            </a:r>
            <a:r>
              <a:rPr lang="es-MX" dirty="0">
                <a:solidFill>
                  <a:srgbClr val="404040"/>
                </a:solidFill>
              </a:rPr>
              <a:t>para mujeres y sus </a:t>
            </a:r>
            <a:r>
              <a:rPr lang="es-MX" dirty="0" smtClean="0">
                <a:solidFill>
                  <a:srgbClr val="404040"/>
                </a:solidFill>
              </a:rPr>
              <a:t>familias. </a:t>
            </a:r>
          </a:p>
          <a:p>
            <a:pPr marL="342900" indent="-342900"/>
            <a:endParaRPr lang="es-MX" dirty="0">
              <a:solidFill>
                <a:srgbClr val="40404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dirty="0">
                <a:solidFill>
                  <a:srgbClr val="404040"/>
                </a:solidFill>
              </a:rPr>
              <a:t>En esta propuesta trabajamos de manera coordinada con el </a:t>
            </a:r>
            <a:r>
              <a:rPr lang="es-MX" dirty="0" err="1">
                <a:solidFill>
                  <a:srgbClr val="404040"/>
                </a:solidFill>
              </a:rPr>
              <a:t>Indesol</a:t>
            </a:r>
            <a:r>
              <a:rPr lang="es-MX" dirty="0">
                <a:solidFill>
                  <a:srgbClr val="404040"/>
                </a:solidFill>
              </a:rPr>
              <a:t> e </a:t>
            </a:r>
            <a:r>
              <a:rPr lang="es-MX" dirty="0" err="1" smtClean="0">
                <a:solidFill>
                  <a:srgbClr val="404040"/>
                </a:solidFill>
              </a:rPr>
              <a:t>Inmujeres</a:t>
            </a:r>
            <a:r>
              <a:rPr lang="es-MX" dirty="0" smtClean="0">
                <a:solidFill>
                  <a:srgbClr val="404040"/>
                </a:solidFill>
              </a:rPr>
              <a:t>, de tal manera que los CJM, las Instancias de las Mujeres en las entidades federativas y los refugios puedan acceder a estos servicios.</a:t>
            </a:r>
            <a:endParaRPr lang="es-MX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86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1517" y="870902"/>
            <a:ext cx="10521950" cy="693364"/>
          </a:xfrm>
        </p:spPr>
        <p:txBody>
          <a:bodyPr>
            <a:normAutofit/>
          </a:bodyPr>
          <a:lstStyle/>
          <a:p>
            <a:r>
              <a:rPr lang="es-MX" sz="3200" dirty="0" smtClean="0">
                <a:solidFill>
                  <a:srgbClr val="245C4F"/>
                </a:solidFill>
              </a:rPr>
              <a:t>Estamos comunicando…</a:t>
            </a:r>
            <a:endParaRPr lang="es-MX" sz="3200" dirty="0">
              <a:solidFill>
                <a:srgbClr val="245C4F"/>
              </a:solidFill>
            </a:endParaRPr>
          </a:p>
        </p:txBody>
      </p:sp>
      <p:sp>
        <p:nvSpPr>
          <p:cNvPr id="3" name="Marcador de texto 2"/>
          <p:cNvSpPr txBox="1">
            <a:spLocks/>
          </p:cNvSpPr>
          <p:nvPr/>
        </p:nvSpPr>
        <p:spPr>
          <a:xfrm>
            <a:off x="621517" y="1714353"/>
            <a:ext cx="10942616" cy="44943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rgbClr val="404040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>
                <a:latin typeface="Montserrat" panose="00000500000000000000" pitchFamily="2" charset="0"/>
              </a:rPr>
              <a:t>9 campañas en redes sociales, algunas de estas se hicieron dentro de la estrategia conjunta de Sana Distancia y otras fueron propias de </a:t>
            </a:r>
            <a:r>
              <a:rPr lang="es-MX" sz="2000" dirty="0" err="1" smtClean="0">
                <a:latin typeface="Montserrat" panose="00000500000000000000" pitchFamily="2" charset="0"/>
              </a:rPr>
              <a:t>Conavim</a:t>
            </a:r>
            <a:r>
              <a:rPr lang="es-MX" sz="2000" dirty="0" smtClean="0">
                <a:latin typeface="Montserrat" panose="00000500000000000000" pitchFamily="2" charset="0"/>
              </a:rPr>
              <a:t>. Estas campañas suman 330 publicaciones en Facebook y Twitter </a:t>
            </a:r>
          </a:p>
          <a:p>
            <a:endParaRPr lang="es-MX" sz="2000" dirty="0" smtClean="0">
              <a:latin typeface="Montserrat" panose="00000500000000000000" pitchFamily="2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000" b="1" i="1" dirty="0" smtClean="0">
                <a:solidFill>
                  <a:srgbClr val="C00000"/>
                </a:solidFill>
                <a:latin typeface="Montserrat" panose="00000500000000000000" pitchFamily="2" charset="0"/>
              </a:rPr>
              <a:t>    #</a:t>
            </a:r>
            <a:r>
              <a:rPr lang="en-GB" sz="2000" b="1" i="1" dirty="0" err="1" smtClean="0">
                <a:solidFill>
                  <a:srgbClr val="C00000"/>
                </a:solidFill>
                <a:latin typeface="Montserrat" panose="00000500000000000000" pitchFamily="2" charset="0"/>
              </a:rPr>
              <a:t>NoEstásSola</a:t>
            </a:r>
            <a:r>
              <a:rPr lang="en-GB" sz="2000" b="1" i="1" dirty="0" smtClean="0">
                <a:solidFill>
                  <a:srgbClr val="C00000"/>
                </a:solidFill>
                <a:latin typeface="Montserrat" panose="0000050000000000000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b="1" i="1" dirty="0" smtClean="0">
                <a:latin typeface="Montserrat" panose="00000500000000000000" pitchFamily="2" charset="0"/>
              </a:rPr>
              <a:t>Difusión de Centros de Justicia para las Mujeres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b="1" i="1" dirty="0" smtClean="0">
                <a:latin typeface="Montserrat" panose="00000500000000000000" pitchFamily="2" charset="0"/>
              </a:rPr>
              <a:t>#</a:t>
            </a:r>
            <a:r>
              <a:rPr lang="es-MX" sz="2000" b="1" i="1" dirty="0" err="1" smtClean="0">
                <a:latin typeface="Montserrat" panose="00000500000000000000" pitchFamily="2" charset="0"/>
              </a:rPr>
              <a:t>HombresDeCuidados</a:t>
            </a:r>
            <a:endParaRPr lang="es-MX" sz="2000" b="1" i="1" dirty="0" smtClean="0">
              <a:latin typeface="Montserrat" panose="000005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b="1" i="1" dirty="0" smtClean="0">
                <a:latin typeface="Montserrat" panose="00000500000000000000" pitchFamily="2" charset="0"/>
              </a:rPr>
              <a:t>Cuando se desdibuja la igualdad se incrementa la violencia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b="1" i="1" dirty="0" smtClean="0">
                <a:latin typeface="Montserrat" panose="00000500000000000000" pitchFamily="2" charset="0"/>
              </a:rPr>
              <a:t>#</a:t>
            </a:r>
            <a:r>
              <a:rPr lang="es-MX" sz="2000" b="1" i="1" dirty="0" err="1" smtClean="0">
                <a:latin typeface="Montserrat" panose="00000500000000000000" pitchFamily="2" charset="0"/>
              </a:rPr>
              <a:t>CrianzaPositiva</a:t>
            </a:r>
            <a:endParaRPr lang="es-MX" sz="2000" b="1" i="1" dirty="0" smtClean="0">
              <a:latin typeface="Montserrat" panose="000005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b="1" i="1" dirty="0" smtClean="0">
                <a:latin typeface="Montserrat" panose="00000500000000000000" pitchFamily="2" charset="0"/>
              </a:rPr>
              <a:t>#Corresponsabilidad en el trabajo doméstico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b="1" i="1" dirty="0" smtClean="0">
                <a:latin typeface="Montserrat" panose="00000500000000000000" pitchFamily="2" charset="0"/>
              </a:rPr>
              <a:t>Personal de salud #</a:t>
            </a:r>
            <a:r>
              <a:rPr lang="es-MX" sz="2000" b="1" i="1" dirty="0" err="1" smtClean="0">
                <a:latin typeface="Montserrat" panose="00000500000000000000" pitchFamily="2" charset="0"/>
              </a:rPr>
              <a:t>CuidemosAQuienesNosCuidan</a:t>
            </a:r>
            <a:endParaRPr lang="es-MX" sz="2000" b="1" i="1" dirty="0" smtClean="0">
              <a:latin typeface="Montserrat" panose="000005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000" b="1" i="1" dirty="0" smtClean="0">
                <a:latin typeface="Montserrat" panose="00000500000000000000" pitchFamily="2" charset="0"/>
              </a:rPr>
              <a:t>Día de la niña y el niño y COVID-19</a:t>
            </a:r>
            <a:endParaRPr lang="es-MX" sz="2000" b="1" i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78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" y="624840"/>
            <a:ext cx="2407920" cy="2407920"/>
          </a:xfrm>
          <a:prstGeom prst="rect">
            <a:avLst/>
          </a:prstGeom>
        </p:spPr>
      </p:pic>
      <p:pic>
        <p:nvPicPr>
          <p:cNvPr id="3" name="Picture 2" descr="La imagen puede contener: una o varias personas, texto que dice &quot;RESPETEMOS Y APOYEMOS AL PERSONAL DE SALUD, QUIEN TRABAJA ARDUAMENTE EN NUESTRO BENEFICIO Distancia GOBERNACIÓN CONAVIM gob.mx/conavim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589" y="624841"/>
            <a:ext cx="2407920" cy="240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l="25699" t="21541" r="30187" b="15693"/>
          <a:stretch/>
        </p:blipFill>
        <p:spPr>
          <a:xfrm>
            <a:off x="960121" y="3327399"/>
            <a:ext cx="3078480" cy="246380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/>
          <a:srcRect l="25699" t="88513" r="30187" b="6488"/>
          <a:stretch/>
        </p:blipFill>
        <p:spPr>
          <a:xfrm>
            <a:off x="960121" y="5791200"/>
            <a:ext cx="3078480" cy="196234"/>
          </a:xfrm>
          <a:prstGeom prst="rect">
            <a:avLst/>
          </a:prstGeom>
        </p:spPr>
      </p:pic>
      <p:sp>
        <p:nvSpPr>
          <p:cNvPr id="6" name="2 Marcador de contenido"/>
          <p:cNvSpPr txBox="1">
            <a:spLocks/>
          </p:cNvSpPr>
          <p:nvPr/>
        </p:nvSpPr>
        <p:spPr>
          <a:xfrm>
            <a:off x="4623751" y="3836204"/>
            <a:ext cx="6845116" cy="19549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>
                <a:solidFill>
                  <a:srgbClr val="404040"/>
                </a:solidFill>
              </a:rPr>
              <a:t>Además de estas campañas hemos dedicado dos episodios de diálogos desde la </a:t>
            </a:r>
            <a:r>
              <a:rPr lang="es-MX" dirty="0" err="1">
                <a:solidFill>
                  <a:srgbClr val="404040"/>
                </a:solidFill>
              </a:rPr>
              <a:t>Conavim</a:t>
            </a:r>
            <a:r>
              <a:rPr lang="es-MX" dirty="0">
                <a:solidFill>
                  <a:srgbClr val="404040"/>
                </a:solidFill>
              </a:rPr>
              <a:t> a tratar temas de salud mental en relación con el confinamiento voluntario por el </a:t>
            </a:r>
            <a:r>
              <a:rPr lang="es-MX" dirty="0" err="1">
                <a:solidFill>
                  <a:srgbClr val="404040"/>
                </a:solidFill>
              </a:rPr>
              <a:t>Covid</a:t>
            </a:r>
            <a:r>
              <a:rPr lang="es-MX" dirty="0">
                <a:solidFill>
                  <a:srgbClr val="404040"/>
                </a:solidFill>
              </a:rPr>
              <a:t> 19</a:t>
            </a:r>
          </a:p>
        </p:txBody>
      </p:sp>
      <p:pic>
        <p:nvPicPr>
          <p:cNvPr id="7" name="Picture 2" descr="La imagen puede contener: text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977" y="624840"/>
            <a:ext cx="2415841" cy="2415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48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982052" y="1342467"/>
            <a:ext cx="10760497" cy="4088596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sz="4000" dirty="0" smtClean="0">
                <a:solidFill>
                  <a:srgbClr val="691B31"/>
                </a:solidFill>
                <a:latin typeface="Montserrat" panose="00000500000000000000" pitchFamily="2" charset="0"/>
              </a:rPr>
              <a:t>Erradicar las violencias es una  responsabilidad de los gobiernos, y </a:t>
            </a:r>
            <a:br>
              <a:rPr lang="es-MX" sz="4000" dirty="0" smtClean="0">
                <a:solidFill>
                  <a:srgbClr val="691B31"/>
                </a:solidFill>
                <a:latin typeface="Montserrat" panose="00000500000000000000" pitchFamily="2" charset="0"/>
              </a:rPr>
            </a:br>
            <a:r>
              <a:rPr lang="es-MX" sz="4000" dirty="0" smtClean="0">
                <a:solidFill>
                  <a:srgbClr val="691B31"/>
                </a:solidFill>
                <a:latin typeface="Montserrat" panose="00000500000000000000" pitchFamily="2" charset="0"/>
              </a:rPr>
              <a:t>también debe ser una responsabilidad social.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MX" sz="4000" dirty="0" smtClean="0">
              <a:solidFill>
                <a:srgbClr val="691B31"/>
              </a:solidFill>
              <a:latin typeface="Montserrat" panose="00000500000000000000" pitchFamily="2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s-MX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</a:rPr>
              <a:t>Las mujeres debemos reconocer todas las violencias y no aceptarlas, y los hombres deben reconocer sus violencias y no ejercerlas.</a:t>
            </a:r>
          </a:p>
        </p:txBody>
      </p:sp>
    </p:spTree>
    <p:extLst>
      <p:ext uri="{BB962C8B-B14F-4D97-AF65-F5344CB8AC3E}">
        <p14:creationId xmlns:p14="http://schemas.microsoft.com/office/powerpoint/2010/main" val="249042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25779" y="298174"/>
            <a:ext cx="84293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#</a:t>
            </a:r>
            <a:r>
              <a:rPr lang="es-MX" sz="4400" dirty="0" err="1" smtClean="0">
                <a:solidFill>
                  <a:srgbClr val="6E152E"/>
                </a:solidFill>
                <a:latin typeface="Montserrat" panose="00000500000000000000" pitchFamily="2" charset="0"/>
              </a:rPr>
              <a:t>NoEstásSola</a:t>
            </a:r>
            <a:endParaRPr lang="es-MX" sz="4400" dirty="0">
              <a:solidFill>
                <a:srgbClr val="6E152E"/>
              </a:solidFill>
              <a:latin typeface="Montserrat" panose="00000500000000000000" pitchFamily="2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52356" t="12376" r="17299" b="18045"/>
          <a:stretch/>
        </p:blipFill>
        <p:spPr>
          <a:xfrm>
            <a:off x="1483689" y="1301689"/>
            <a:ext cx="3886031" cy="511452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52356" t="16054" r="17127" b="14061"/>
          <a:stretch/>
        </p:blipFill>
        <p:spPr>
          <a:xfrm>
            <a:off x="6133181" y="1296603"/>
            <a:ext cx="3888559" cy="511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contenido 6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52356" t="15441" r="17127" b="14981"/>
          <a:stretch/>
        </p:blipFill>
        <p:spPr>
          <a:xfrm>
            <a:off x="1483689" y="1084714"/>
            <a:ext cx="3886031" cy="5145438"/>
          </a:xfrm>
          <a:prstGeom prst="rect">
            <a:avLst/>
          </a:prstGeom>
        </p:spPr>
      </p:pic>
      <p:pic>
        <p:nvPicPr>
          <p:cNvPr id="3" name="Marcador de contenido 7"/>
          <p:cNvPicPr>
            <a:picLocks noChangeAspect="1"/>
          </p:cNvPicPr>
          <p:nvPr/>
        </p:nvPicPr>
        <p:blipFill rotWithShape="1">
          <a:blip r:embed="rId3"/>
          <a:srcRect l="52701" t="26169" r="17299" b="3640"/>
          <a:stretch/>
        </p:blipFill>
        <p:spPr>
          <a:xfrm>
            <a:off x="6177147" y="1084714"/>
            <a:ext cx="3888559" cy="510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2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7644" y="1956318"/>
            <a:ext cx="11574356" cy="3889093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rgbClr val="6E152E"/>
                </a:solidFill>
                <a:latin typeface="Montserrat" panose="00000500000000000000" pitchFamily="2" charset="0"/>
              </a:rPr>
              <a:t>Los derechos de las </a:t>
            </a:r>
            <a:r>
              <a:rPr lang="es-MX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mujeres son </a:t>
            </a:r>
            <a:r>
              <a:rPr lang="es-MX" dirty="0">
                <a:solidFill>
                  <a:srgbClr val="6E152E"/>
                </a:solidFill>
                <a:latin typeface="Montserrat" panose="00000500000000000000" pitchFamily="2" charset="0"/>
              </a:rPr>
              <a:t>y deben ser progresivos, </a:t>
            </a:r>
            <a:r>
              <a:rPr lang="es-MX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ni </a:t>
            </a:r>
            <a:r>
              <a:rPr lang="es-MX" dirty="0">
                <a:solidFill>
                  <a:srgbClr val="6E152E"/>
                </a:solidFill>
                <a:latin typeface="Montserrat" panose="00000500000000000000" pitchFamily="2" charset="0"/>
              </a:rPr>
              <a:t>pueden si se debe dar un paso </a:t>
            </a:r>
            <a:r>
              <a:rPr lang="es-MX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atrás </a:t>
            </a:r>
            <a:r>
              <a:rPr lang="es-MX" dirty="0">
                <a:solidFill>
                  <a:srgbClr val="6E152E"/>
                </a:solidFill>
                <a:latin typeface="Montserrat" panose="00000500000000000000" pitchFamily="2" charset="0"/>
              </a:rPr>
              <a:t>de lo que hemos ganado </a:t>
            </a:r>
            <a:r>
              <a:rPr lang="es-MX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con </a:t>
            </a:r>
            <a:r>
              <a:rPr lang="es-MX" dirty="0">
                <a:solidFill>
                  <a:srgbClr val="6E152E"/>
                </a:solidFill>
                <a:latin typeface="Montserrat" panose="00000500000000000000" pitchFamily="2" charset="0"/>
              </a:rPr>
              <a:t>mucho esfuerzo</a:t>
            </a:r>
            <a:r>
              <a:rPr lang="es-MX" dirty="0" smtClean="0">
                <a:solidFill>
                  <a:srgbClr val="6E152E"/>
                </a:solidFill>
                <a:latin typeface="Montserrat" panose="00000500000000000000" pitchFamily="2" charset="0"/>
              </a:rPr>
              <a:t>.</a:t>
            </a:r>
            <a:endParaRPr lang="es-MX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95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7268" y="932488"/>
            <a:ext cx="10515600" cy="3805767"/>
          </a:xfrm>
        </p:spPr>
        <p:txBody>
          <a:bodyPr>
            <a:normAutofit/>
          </a:bodyPr>
          <a:lstStyle/>
          <a:p>
            <a:pPr algn="ctr"/>
            <a:r>
              <a:rPr lang="es-MX" sz="4000" dirty="0" smtClean="0"/>
              <a:t>¡Muchas gracias al INAFED y a </a:t>
            </a:r>
            <a:r>
              <a:rPr lang="es-MX" sz="4000" dirty="0" err="1" smtClean="0"/>
              <a:t>tod@s</a:t>
            </a:r>
            <a:r>
              <a:rPr lang="es-MX" sz="4000" dirty="0" smtClean="0"/>
              <a:t> ustedes por su </a:t>
            </a:r>
            <a:r>
              <a:rPr lang="es-MX" sz="4000" dirty="0"/>
              <a:t>atención</a:t>
            </a:r>
            <a:r>
              <a:rPr lang="es-MX" sz="4000" dirty="0" smtClean="0"/>
              <a:t>!</a:t>
            </a:r>
            <a:br>
              <a:rPr lang="es-MX" sz="4000" dirty="0" smtClean="0"/>
            </a:br>
            <a:r>
              <a:rPr lang="es-MX" sz="4000" dirty="0" smtClean="0"/>
              <a:t/>
            </a:r>
            <a:br>
              <a:rPr lang="es-MX" sz="4000" dirty="0" smtClean="0"/>
            </a:br>
            <a:r>
              <a:rPr lang="es-MX" sz="4000" dirty="0"/>
              <a:t/>
            </a:r>
            <a:br>
              <a:rPr lang="es-MX" sz="4000" dirty="0"/>
            </a:br>
            <a:r>
              <a:rPr lang="es-MX" sz="2500" dirty="0" smtClean="0"/>
              <a:t>www.gob.mx/conavim</a:t>
            </a:r>
            <a:r>
              <a:rPr lang="es-MX" sz="2300" dirty="0"/>
              <a:t/>
            </a:r>
            <a:br>
              <a:rPr lang="es-MX" sz="2300" dirty="0"/>
            </a:br>
            <a:r>
              <a:rPr lang="es-MX" sz="2500" dirty="0"/>
              <a:t/>
            </a:r>
            <a:br>
              <a:rPr lang="es-MX" sz="2500" dirty="0"/>
            </a:br>
            <a:r>
              <a:rPr lang="es-MX" sz="2500" dirty="0"/>
              <a:t>Twitter: @CONAVIM_MX  </a:t>
            </a:r>
            <a:r>
              <a:rPr lang="es-MX" sz="2500" dirty="0" smtClean="0"/>
              <a:t>   </a:t>
            </a:r>
            <a:r>
              <a:rPr lang="es-MX" sz="2500" dirty="0"/>
              <a:t>I  </a:t>
            </a:r>
            <a:r>
              <a:rPr lang="es-MX" sz="2500" dirty="0" smtClean="0"/>
              <a:t>   </a:t>
            </a:r>
            <a:r>
              <a:rPr lang="es-MX" sz="2500" dirty="0"/>
              <a:t>Facebook : </a:t>
            </a:r>
            <a:r>
              <a:rPr lang="es-MX" sz="2500" dirty="0" smtClean="0"/>
              <a:t>Conavim</a:t>
            </a:r>
            <a:endParaRPr lang="es-MX" sz="25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895" y="5339354"/>
            <a:ext cx="9092184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1 CuadroTexto"/>
          <p:cNvSpPr txBox="1"/>
          <p:nvPr/>
        </p:nvSpPr>
        <p:spPr>
          <a:xfrm>
            <a:off x="1856591" y="2362201"/>
            <a:ext cx="8796169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BC945A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2400" dirty="0">
                <a:latin typeface="Montserrat" panose="00000500000000000000" pitchFamily="2" charset="0"/>
              </a:rPr>
              <a:t>Además, en el desempeño de sus funciones o la prestación de los servicios a su cargo, los municipios observarán lo dispuesto por las leyes federales y estatales.</a:t>
            </a:r>
            <a:endParaRPr lang="es-MX" sz="2400" dirty="0">
              <a:ln>
                <a:solidFill>
                  <a:schemeClr val="tx2">
                    <a:lumMod val="10000"/>
                    <a:lumOff val="90000"/>
                  </a:schemeClr>
                </a:solidFill>
              </a:ln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50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356360" y="1325880"/>
            <a:ext cx="93421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s-MX" sz="3200" dirty="0">
              <a:solidFill>
                <a:srgbClr val="245C4F"/>
              </a:solidFill>
              <a:latin typeface="Montserrat" panose="00000500000000000000" pitchFamily="2" charset="0"/>
            </a:endParaRPr>
          </a:p>
          <a:p>
            <a:r>
              <a:rPr lang="es-MX" sz="3200" dirty="0">
                <a:solidFill>
                  <a:srgbClr val="245C4F"/>
                </a:solidFill>
                <a:latin typeface="Montserrat" panose="00000500000000000000" pitchFamily="2" charset="0"/>
              </a:rPr>
              <a:t>Una de las leyes Federal y Estatales es </a:t>
            </a:r>
            <a:r>
              <a:rPr lang="es-MX" sz="3200" b="1" dirty="0">
                <a:solidFill>
                  <a:srgbClr val="245C4F"/>
                </a:solidFill>
                <a:latin typeface="Montserrat" panose="00000500000000000000" pitchFamily="2" charset="0"/>
              </a:rPr>
              <a:t>Ley General de Acceso de las Mujeres a una Vida Libre de Violencia (LGAMVLV) </a:t>
            </a:r>
            <a:r>
              <a:rPr lang="es-MX" sz="3200" dirty="0">
                <a:solidFill>
                  <a:srgbClr val="245C4F"/>
                </a:solidFill>
                <a:latin typeface="Montserrat" panose="00000500000000000000" pitchFamily="2" charset="0"/>
              </a:rPr>
              <a:t>que se aprobó el 1 de febrero de 2007 y que ha sido aprobada por todos los Congresos de las 32 entidades del país. </a:t>
            </a:r>
          </a:p>
        </p:txBody>
      </p:sp>
    </p:spTree>
    <p:extLst>
      <p:ext uri="{BB962C8B-B14F-4D97-AF65-F5344CB8AC3E}">
        <p14:creationId xmlns:p14="http://schemas.microsoft.com/office/powerpoint/2010/main" val="208745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95685" y="473766"/>
            <a:ext cx="10956235" cy="60231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3600" b="1" dirty="0" smtClean="0">
                <a:solidFill>
                  <a:srgbClr val="A42145"/>
                </a:solidFill>
                <a:latin typeface="Montserrat" panose="00000500000000000000" pitchFamily="2" charset="0"/>
              </a:rPr>
              <a:t>Y establece: </a:t>
            </a:r>
            <a:r>
              <a:rPr lang="es-MX" sz="2500" dirty="0" smtClean="0">
                <a:latin typeface="Montserrat" panose="00000500000000000000" pitchFamily="2" charset="0"/>
              </a:rPr>
              <a:t/>
            </a:r>
            <a:br>
              <a:rPr lang="es-MX" sz="2500" dirty="0" smtClean="0">
                <a:latin typeface="Montserrat" panose="00000500000000000000" pitchFamily="2" charset="0"/>
              </a:rPr>
            </a:br>
            <a:r>
              <a:rPr lang="es-MX" sz="2200" dirty="0" smtClean="0">
                <a:latin typeface="Montserrat" panose="00000500000000000000" pitchFamily="2" charset="0"/>
              </a:rPr>
              <a:t/>
            </a:r>
            <a:br>
              <a:rPr lang="es-MX" sz="2200" dirty="0" smtClean="0">
                <a:latin typeface="Montserrat" panose="00000500000000000000" pitchFamily="2" charset="0"/>
              </a:rPr>
            </a:br>
            <a:r>
              <a:rPr lang="es-MX" sz="2200" b="1" dirty="0" smtClean="0">
                <a:solidFill>
                  <a:srgbClr val="A42145"/>
                </a:solidFill>
                <a:latin typeface="Montserrat" panose="00000500000000000000" pitchFamily="2" charset="0"/>
              </a:rPr>
              <a:t>Artículo 1 </a:t>
            </a:r>
            <a:r>
              <a:rPr lang="es-MX" sz="2200" dirty="0" smtClean="0">
                <a:latin typeface="Montserrat" panose="00000500000000000000" pitchFamily="2" charset="0"/>
              </a:rPr>
              <a:t>(…) la coordinación entre la Federación, las entidades federativas, la Ciudad de México y los municipios para prevenir, sancionar y erradicar la violencia contra las mujeres, así como los principios de igualdad y de no discriminación. </a:t>
            </a:r>
            <a:br>
              <a:rPr lang="es-MX" sz="2200" dirty="0" smtClean="0">
                <a:latin typeface="Montserrat" panose="00000500000000000000" pitchFamily="2" charset="0"/>
              </a:rPr>
            </a:br>
            <a:r>
              <a:rPr lang="es-MX" sz="2200" dirty="0" smtClean="0">
                <a:latin typeface="Montserrat" panose="00000500000000000000" pitchFamily="2" charset="0"/>
              </a:rPr>
              <a:t/>
            </a:r>
            <a:br>
              <a:rPr lang="es-MX" sz="2200" dirty="0" smtClean="0">
                <a:latin typeface="Montserrat" panose="00000500000000000000" pitchFamily="2" charset="0"/>
              </a:rPr>
            </a:br>
            <a:r>
              <a:rPr lang="es-MX" sz="2200" dirty="0" smtClean="0">
                <a:latin typeface="Montserrat" panose="00000500000000000000" pitchFamily="2" charset="0"/>
              </a:rPr>
              <a:t>Las disposiciones de esta ley son de orden público, interés social y de observancia general en la República Mexicana. </a:t>
            </a:r>
            <a:br>
              <a:rPr lang="es-MX" sz="2200" dirty="0" smtClean="0">
                <a:latin typeface="Montserrat" panose="00000500000000000000" pitchFamily="2" charset="0"/>
              </a:rPr>
            </a:br>
            <a:r>
              <a:rPr lang="es-MX" sz="2200" dirty="0" smtClean="0">
                <a:latin typeface="Montserrat" panose="00000500000000000000" pitchFamily="2" charset="0"/>
              </a:rPr>
              <a:t/>
            </a:r>
            <a:br>
              <a:rPr lang="es-MX" sz="2200" dirty="0" smtClean="0">
                <a:latin typeface="Montserrat" panose="00000500000000000000" pitchFamily="2" charset="0"/>
              </a:rPr>
            </a:br>
            <a:r>
              <a:rPr lang="es-MX" sz="2200" b="1" dirty="0" smtClean="0">
                <a:solidFill>
                  <a:srgbClr val="A42145"/>
                </a:solidFill>
                <a:latin typeface="Montserrat" panose="00000500000000000000" pitchFamily="2" charset="0"/>
              </a:rPr>
              <a:t>Artículo 2</a:t>
            </a:r>
            <a:r>
              <a:rPr lang="es-MX" sz="2200" dirty="0" smtClean="0">
                <a:solidFill>
                  <a:srgbClr val="A42145"/>
                </a:solidFill>
                <a:latin typeface="Montserrat" panose="00000500000000000000" pitchFamily="2" charset="0"/>
              </a:rPr>
              <a:t>.- </a:t>
            </a:r>
            <a:r>
              <a:rPr lang="es-MX" sz="2200" dirty="0" smtClean="0">
                <a:latin typeface="Montserrat" panose="00000500000000000000" pitchFamily="2" charset="0"/>
              </a:rPr>
              <a:t>Se establece que la Federación, las entidades federativas, la Ciudad de México y los municipios, en el ámbito de sus respectivas competencias expedirán las normas legales y tomarán las medidas presupuestales y administrativas correspondientes, para garantizar el derecho de las mujeres a una vida libre de violencia, de conformidad con los Tratados Internacionales en Materia de Derechos Humanos de las Mujeres, ratificados por el Estado mexicano. </a:t>
            </a:r>
            <a:endParaRPr lang="es-MX" sz="22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16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831850" y="914400"/>
            <a:ext cx="10689590" cy="4250218"/>
          </a:xfrm>
        </p:spPr>
        <p:txBody>
          <a:bodyPr>
            <a:normAutofit fontScale="90000"/>
          </a:bodyPr>
          <a:lstStyle/>
          <a:p>
            <a:r>
              <a:rPr lang="es-MX" sz="3300" dirty="0">
                <a:solidFill>
                  <a:schemeClr val="tx1"/>
                </a:solidFill>
                <a:latin typeface="Montserrat" panose="00000500000000000000" pitchFamily="2" charset="0"/>
              </a:rPr>
              <a:t/>
            </a:r>
            <a:br>
              <a:rPr lang="es-MX" sz="3300" dirty="0">
                <a:solidFill>
                  <a:schemeClr val="tx1"/>
                </a:solidFill>
                <a:latin typeface="Montserrat" panose="00000500000000000000" pitchFamily="2" charset="0"/>
              </a:rPr>
            </a:br>
            <a:r>
              <a:rPr lang="es-MX" sz="3300" dirty="0">
                <a:solidFill>
                  <a:schemeClr val="tx1"/>
                </a:solidFill>
                <a:latin typeface="Montserrat" panose="00000500000000000000" pitchFamily="2" charset="0"/>
              </a:rPr>
              <a:t>Además, se debe contemplar </a:t>
            </a:r>
            <a:r>
              <a:rPr lang="es-MX" sz="3300" b="1" dirty="0">
                <a:solidFill>
                  <a:srgbClr val="245C4F"/>
                </a:solidFill>
                <a:latin typeface="Montserrat" panose="00000500000000000000" pitchFamily="2" charset="0"/>
              </a:rPr>
              <a:t>presupuesto</a:t>
            </a:r>
            <a:r>
              <a:rPr lang="es-MX" sz="3300" dirty="0">
                <a:solidFill>
                  <a:schemeClr val="tx1"/>
                </a:solidFill>
                <a:latin typeface="Montserrat" panose="00000500000000000000" pitchFamily="2" charset="0"/>
              </a:rPr>
              <a:t> para el desarrollo y ejecución del </a:t>
            </a:r>
            <a:r>
              <a:rPr lang="es-MX" sz="3300" b="1" dirty="0">
                <a:solidFill>
                  <a:srgbClr val="245C4F"/>
                </a:solidFill>
                <a:latin typeface="Montserrat" panose="00000500000000000000" pitchFamily="2" charset="0"/>
              </a:rPr>
              <a:t>Programa Nacional, Estatal y Municipal</a:t>
            </a:r>
            <a:r>
              <a:rPr lang="es-MX" sz="3300" dirty="0">
                <a:solidFill>
                  <a:srgbClr val="245C4F"/>
                </a:solidFill>
                <a:latin typeface="Montserrat" panose="00000500000000000000" pitchFamily="2" charset="0"/>
              </a:rPr>
              <a:t> </a:t>
            </a:r>
            <a:r>
              <a:rPr lang="es-MX" sz="3300" dirty="0">
                <a:solidFill>
                  <a:schemeClr val="tx1"/>
                </a:solidFill>
                <a:latin typeface="Montserrat" panose="00000500000000000000" pitchFamily="2" charset="0"/>
              </a:rPr>
              <a:t>para erradicar la violencia.</a:t>
            </a:r>
            <a:br>
              <a:rPr lang="es-MX" sz="3300" dirty="0">
                <a:solidFill>
                  <a:schemeClr val="tx1"/>
                </a:solidFill>
                <a:latin typeface="Montserrat" panose="00000500000000000000" pitchFamily="2" charset="0"/>
              </a:rPr>
            </a:br>
            <a:r>
              <a:rPr lang="es-MX" sz="3300" dirty="0">
                <a:solidFill>
                  <a:schemeClr val="tx1"/>
                </a:solidFill>
                <a:latin typeface="Montserrat" panose="00000500000000000000" pitchFamily="2" charset="0"/>
              </a:rPr>
              <a:t/>
            </a:r>
            <a:br>
              <a:rPr lang="es-MX" sz="3300" dirty="0">
                <a:solidFill>
                  <a:schemeClr val="tx1"/>
                </a:solidFill>
                <a:latin typeface="Montserrat" panose="00000500000000000000" pitchFamily="2" charset="0"/>
              </a:rPr>
            </a:br>
            <a:r>
              <a:rPr lang="es-MX" sz="3300" dirty="0">
                <a:solidFill>
                  <a:schemeClr val="tx1"/>
                </a:solidFill>
                <a:latin typeface="Montserrat" panose="00000500000000000000" pitchFamily="2" charset="0"/>
              </a:rPr>
              <a:t>Se otorga la atribución para la </a:t>
            </a:r>
            <a:r>
              <a:rPr lang="es-MX" sz="3300" b="1" dirty="0">
                <a:solidFill>
                  <a:srgbClr val="245C4F"/>
                </a:solidFill>
                <a:latin typeface="Montserrat" panose="00000500000000000000" pitchFamily="2" charset="0"/>
              </a:rPr>
              <a:t>coordinación entre poderes legislativo, ejecutivo y judicial y los tres niveles de gobierno: Federación, Estados y Municipios</a:t>
            </a:r>
            <a:br>
              <a:rPr lang="es-MX" sz="3300" b="1" dirty="0">
                <a:solidFill>
                  <a:srgbClr val="245C4F"/>
                </a:solidFill>
                <a:latin typeface="Montserrat" panose="00000500000000000000" pitchFamily="2" charset="0"/>
              </a:rPr>
            </a:br>
            <a:r>
              <a:rPr lang="es-MX" b="1" dirty="0">
                <a:solidFill>
                  <a:srgbClr val="245C4F"/>
                </a:solidFill>
                <a:latin typeface="Montserrat" panose="00000500000000000000" pitchFamily="2" charset="0"/>
              </a:rPr>
              <a:t> 	</a:t>
            </a:r>
            <a:r>
              <a:rPr lang="es-MX" dirty="0" smtClean="0">
                <a:solidFill>
                  <a:srgbClr val="245C4F"/>
                </a:solidFill>
                <a:latin typeface="Montserrat" panose="00000500000000000000" pitchFamily="2" charset="0"/>
              </a:rPr>
              <a:t/>
            </a:r>
            <a:br>
              <a:rPr lang="es-MX" dirty="0" smtClean="0">
                <a:solidFill>
                  <a:srgbClr val="245C4F"/>
                </a:solidFill>
                <a:latin typeface="Montserrat" panose="00000500000000000000" pitchFamily="2" charset="0"/>
              </a:rPr>
            </a:br>
            <a:r>
              <a:rPr lang="es-MX" dirty="0" smtClean="0">
                <a:solidFill>
                  <a:srgbClr val="245C4F"/>
                </a:solidFill>
                <a:latin typeface="Montserrat" panose="00000500000000000000" pitchFamily="2" charset="0"/>
              </a:rPr>
              <a:t/>
            </a:r>
            <a:br>
              <a:rPr lang="es-MX" dirty="0" smtClean="0">
                <a:solidFill>
                  <a:srgbClr val="245C4F"/>
                </a:solidFill>
                <a:latin typeface="Montserrat" panose="00000500000000000000" pitchFamily="2" charset="0"/>
              </a:rPr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endParaRPr lang="es-MX" sz="3100" b="1" dirty="0"/>
          </a:p>
        </p:txBody>
      </p:sp>
    </p:spTree>
    <p:extLst>
      <p:ext uri="{BB962C8B-B14F-4D97-AF65-F5344CB8AC3E}">
        <p14:creationId xmlns:p14="http://schemas.microsoft.com/office/powerpoint/2010/main" val="17699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1 CuadroTexto"/>
          <p:cNvSpPr txBox="1"/>
          <p:nvPr/>
        </p:nvSpPr>
        <p:spPr>
          <a:xfrm>
            <a:off x="1783081" y="2236447"/>
            <a:ext cx="8579224" cy="3016210"/>
          </a:xfrm>
          <a:prstGeom prst="rect">
            <a:avLst/>
          </a:prstGeom>
          <a:solidFill>
            <a:schemeClr val="bg1"/>
          </a:solidFill>
          <a:ln w="38100">
            <a:solidFill>
              <a:srgbClr val="BC945A"/>
            </a:solidFill>
          </a:ln>
        </p:spPr>
        <p:txBody>
          <a:bodyPr wrap="square" rtlCol="0">
            <a:spAutoFit/>
          </a:bodyPr>
          <a:lstStyle/>
          <a:p>
            <a:pPr algn="just"/>
            <a:endParaRPr lang="es-MX" dirty="0">
              <a:ln>
                <a:solidFill>
                  <a:schemeClr val="tx2">
                    <a:lumMod val="10000"/>
                    <a:lumOff val="90000"/>
                  </a:schemeClr>
                </a:solidFill>
              </a:ln>
              <a:latin typeface="Montserrat" panose="00000500000000000000" pitchFamily="2" charset="0"/>
            </a:endParaRPr>
          </a:p>
          <a:p>
            <a:r>
              <a:rPr lang="es-MX" sz="2800" dirty="0">
                <a:latin typeface="Montserrat" panose="00000500000000000000" pitchFamily="2" charset="0"/>
              </a:rPr>
              <a:t>Cualquier acción u omisión, </a:t>
            </a:r>
            <a:r>
              <a:rPr lang="es-MX" sz="2800" dirty="0" smtClean="0">
                <a:latin typeface="Montserrat" panose="00000500000000000000" pitchFamily="2" charset="0"/>
              </a:rPr>
              <a:t>dirigida a las mujeres, </a:t>
            </a:r>
            <a:r>
              <a:rPr lang="es-MX" sz="2800" dirty="0">
                <a:latin typeface="Montserrat" panose="00000500000000000000" pitchFamily="2" charset="0"/>
              </a:rPr>
              <a:t>que les cause daño o sufrimiento psicológico, físico, patrimonial, económico, sexual o la muerte tanto en el ámbito privado como en el público.</a:t>
            </a:r>
          </a:p>
          <a:p>
            <a:pPr algn="r"/>
            <a:endParaRPr lang="es-MX" sz="2000" dirty="0">
              <a:latin typeface="Montserrat" panose="00000500000000000000" pitchFamily="2" charset="0"/>
            </a:endParaRPr>
          </a:p>
          <a:p>
            <a:pPr algn="r"/>
            <a:r>
              <a:rPr lang="es-MX" sz="1200" dirty="0">
                <a:latin typeface="Montserrat" panose="00000500000000000000" pitchFamily="2" charset="0"/>
              </a:rPr>
              <a:t>Ley General de Acceso de las Mujeres a una vida libre de Violencia </a:t>
            </a:r>
          </a:p>
        </p:txBody>
      </p:sp>
      <p:sp>
        <p:nvSpPr>
          <p:cNvPr id="3" name="13 Rectángulo"/>
          <p:cNvSpPr/>
          <p:nvPr/>
        </p:nvSpPr>
        <p:spPr>
          <a:xfrm>
            <a:off x="228600" y="949531"/>
            <a:ext cx="96972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MX" sz="2800" b="1" dirty="0" smtClean="0">
                <a:latin typeface="Montserrat" panose="00000500000000000000" pitchFamily="2" charset="0"/>
              </a:rPr>
              <a:t>La LGAMVLV define </a:t>
            </a:r>
            <a:r>
              <a:rPr lang="es-MX" sz="2800" b="1" dirty="0">
                <a:latin typeface="Montserrat" panose="00000500000000000000" pitchFamily="2" charset="0"/>
              </a:rPr>
              <a:t>la Violencia contra las </a:t>
            </a:r>
            <a:r>
              <a:rPr lang="es-MX" sz="2800" b="1" dirty="0" smtClean="0">
                <a:latin typeface="Montserrat" panose="00000500000000000000" pitchFamily="2" charset="0"/>
              </a:rPr>
              <a:t>Mujeres</a:t>
            </a:r>
            <a:endParaRPr lang="es-MX" sz="2800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79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3 Diagrama"/>
          <p:cNvGraphicFramePr/>
          <p:nvPr>
            <p:extLst>
              <p:ext uri="{D42A27DB-BD31-4B8C-83A1-F6EECF244321}">
                <p14:modId xmlns:p14="http://schemas.microsoft.com/office/powerpoint/2010/main" val="3337276773"/>
              </p:ext>
            </p:extLst>
          </p:nvPr>
        </p:nvGraphicFramePr>
        <p:xfrm>
          <a:off x="5388566" y="1889408"/>
          <a:ext cx="4203907" cy="4139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4 Flecha derecha"/>
          <p:cNvSpPr/>
          <p:nvPr/>
        </p:nvSpPr>
        <p:spPr>
          <a:xfrm>
            <a:off x="1687720" y="2893096"/>
            <a:ext cx="3081131" cy="1759226"/>
          </a:xfrm>
          <a:prstGeom prst="rightArrow">
            <a:avLst/>
          </a:prstGeom>
          <a:solidFill>
            <a:srgbClr val="BC945A"/>
          </a:solidFill>
          <a:ln w="38100">
            <a:solidFill>
              <a:srgbClr val="DEC9A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200" b="1" cap="small" dirty="0" smtClean="0">
                <a:latin typeface="Montserrat" panose="00000500000000000000" pitchFamily="2" charset="0"/>
              </a:rPr>
              <a:t>TIPOS</a:t>
            </a:r>
            <a:endParaRPr lang="es-MX" sz="3200" b="1" cap="small" dirty="0">
              <a:latin typeface="Montserrat" panose="00000500000000000000" pitchFamily="2" charset="0"/>
            </a:endParaRPr>
          </a:p>
        </p:txBody>
      </p:sp>
      <p:sp>
        <p:nvSpPr>
          <p:cNvPr id="4" name="13 Rectángulo"/>
          <p:cNvSpPr/>
          <p:nvPr/>
        </p:nvSpPr>
        <p:spPr>
          <a:xfrm>
            <a:off x="323199" y="885827"/>
            <a:ext cx="7814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800" b="1" dirty="0">
                <a:latin typeface="Montserrat" panose="00000500000000000000" pitchFamily="2" charset="0"/>
              </a:rPr>
              <a:t>¿Qué es la Violencia contra las Mujeres ?</a:t>
            </a:r>
          </a:p>
        </p:txBody>
      </p:sp>
    </p:spTree>
    <p:extLst>
      <p:ext uri="{BB962C8B-B14F-4D97-AF65-F5344CB8AC3E}">
        <p14:creationId xmlns:p14="http://schemas.microsoft.com/office/powerpoint/2010/main" val="38720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3 Diagrama"/>
          <p:cNvGraphicFramePr/>
          <p:nvPr>
            <p:extLst>
              <p:ext uri="{D42A27DB-BD31-4B8C-83A1-F6EECF244321}">
                <p14:modId xmlns:p14="http://schemas.microsoft.com/office/powerpoint/2010/main" val="4217375039"/>
              </p:ext>
            </p:extLst>
          </p:nvPr>
        </p:nvGraphicFramePr>
        <p:xfrm>
          <a:off x="5281886" y="1176130"/>
          <a:ext cx="4203907" cy="5307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4 Flecha derecha"/>
          <p:cNvSpPr/>
          <p:nvPr/>
        </p:nvSpPr>
        <p:spPr>
          <a:xfrm>
            <a:off x="1504840" y="2950265"/>
            <a:ext cx="3081131" cy="1759226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BC945A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800" b="1" cap="small" dirty="0" smtClean="0">
                <a:latin typeface="Montserrat" panose="00000500000000000000" pitchFamily="2" charset="0"/>
              </a:rPr>
              <a:t>Modalidades</a:t>
            </a:r>
            <a:endParaRPr lang="es-MX" sz="2800" b="1" cap="small" dirty="0">
              <a:latin typeface="Montserrat" panose="00000500000000000000" pitchFamily="2" charset="0"/>
            </a:endParaRPr>
          </a:p>
        </p:txBody>
      </p:sp>
      <p:sp>
        <p:nvSpPr>
          <p:cNvPr id="4" name="13 Rectángulo"/>
          <p:cNvSpPr/>
          <p:nvPr/>
        </p:nvSpPr>
        <p:spPr>
          <a:xfrm>
            <a:off x="323199" y="652910"/>
            <a:ext cx="7814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800" b="1" dirty="0">
                <a:latin typeface="Montserrat" panose="00000500000000000000" pitchFamily="2" charset="0"/>
              </a:rPr>
              <a:t>¿Qué es la Violencia contra las Mujeres ?</a:t>
            </a:r>
          </a:p>
        </p:txBody>
      </p:sp>
    </p:spTree>
    <p:extLst>
      <p:ext uri="{BB962C8B-B14F-4D97-AF65-F5344CB8AC3E}">
        <p14:creationId xmlns:p14="http://schemas.microsoft.com/office/powerpoint/2010/main" val="336921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</TotalTime>
  <Words>1335</Words>
  <Application>Microsoft Office PowerPoint</Application>
  <PresentationFormat>Panorámica</PresentationFormat>
  <Paragraphs>196</Paragraphs>
  <Slides>29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9" baseType="lpstr">
      <vt:lpstr>Arial Narrow</vt:lpstr>
      <vt:lpstr>Montserrat Medium</vt:lpstr>
      <vt:lpstr>Montserrat SemiBold</vt:lpstr>
      <vt:lpstr>Lato Light</vt:lpstr>
      <vt:lpstr>Arial</vt:lpstr>
      <vt:lpstr>Poppins</vt:lpstr>
      <vt:lpstr>Montserrat</vt:lpstr>
      <vt:lpstr>League Spartan</vt:lpstr>
      <vt:lpstr>Calibri</vt:lpstr>
      <vt:lpstr>Tema de Office</vt:lpstr>
      <vt:lpstr>LAS ATRIBUCIONES DE LOS MUNICIPIOS PARA ATENDER Y ERRADICAR  LAS VIOLENCIAS CONTRA LAS MUJERES Y LAS NIÑAS.</vt:lpstr>
      <vt:lpstr>Presentación de PowerPoint</vt:lpstr>
      <vt:lpstr>Presentación de PowerPoint</vt:lpstr>
      <vt:lpstr>Presentación de PowerPoint</vt:lpstr>
      <vt:lpstr>Presentación de PowerPoint</vt:lpstr>
      <vt:lpstr> Además, se debe contemplar presupuesto para el desarrollo y ejecución del Programa Nacional, Estatal y Municipal para erradicar la violencia.  Se otorga la atribución para la coordinación entre poderes legislativo, ejecutivo y judicial y los tres niveles de gobierno: Federación, Estados y Municipios            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¿En el contexto del confinamiento han aumentado o se han reducido las violencias y en qué porcentaje?</vt:lpstr>
      <vt:lpstr>¿Qué servicios y cuántos relacionados con la atención de casos de violencias ha proporcionado CONAVIM del 26 de febrero al 1 de mayo?</vt:lpstr>
      <vt:lpstr>Presentación de PowerPoint</vt:lpstr>
      <vt:lpstr>Acciones emergentes ante el COVID</vt:lpstr>
      <vt:lpstr>Acciones de colaboración con la iniciativa privada</vt:lpstr>
      <vt:lpstr>Estamos comunicando…</vt:lpstr>
      <vt:lpstr>Presentación de PowerPoint</vt:lpstr>
      <vt:lpstr>Presentación de PowerPoint</vt:lpstr>
      <vt:lpstr>Presentación de PowerPoint</vt:lpstr>
      <vt:lpstr>Presentación de PowerPoint</vt:lpstr>
      <vt:lpstr>Los derechos de las mujeres son y deben ser progresivos, ni pueden si se debe dar un paso atrás de lo que hemos ganado con mucho esfuerzo.</vt:lpstr>
      <vt:lpstr>¡Muchas gracias al INAFED y a tod@s ustedes por su atención!   www.gob.mx/conavim  Twitter: @CONAVIM_MX     I     Facebook : Conavim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Gómez Regalado Martha Moramay</cp:lastModifiedBy>
  <cp:revision>60</cp:revision>
  <dcterms:created xsi:type="dcterms:W3CDTF">2020-05-05T16:00:01Z</dcterms:created>
  <dcterms:modified xsi:type="dcterms:W3CDTF">2020-05-21T15:51:20Z</dcterms:modified>
</cp:coreProperties>
</file>